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72" r:id="rId3"/>
    <p:sldId id="257" r:id="rId4"/>
    <p:sldId id="267" r:id="rId5"/>
    <p:sldId id="270" r:id="rId6"/>
    <p:sldId id="273" r:id="rId7"/>
    <p:sldId id="269" r:id="rId8"/>
    <p:sldId id="268" r:id="rId9"/>
    <p:sldId id="274" r:id="rId10"/>
    <p:sldId id="275" r:id="rId11"/>
    <p:sldId id="276" r:id="rId12"/>
    <p:sldId id="271" r:id="rId13"/>
    <p:sldId id="277" r:id="rId14"/>
  </p:sldIdLst>
  <p:sldSz cx="9144000" cy="5143500" type="screen16x9"/>
  <p:notesSz cx="6858000" cy="9144000"/>
  <p:embeddedFontLst>
    <p:embeddedFont>
      <p:font typeface="Google Sans" pitchFamily="2" charset="0"/>
      <p:regular r:id="rId16"/>
      <p:bold r:id="rId17"/>
      <p:italic r:id="rId18"/>
      <p:boldItalic r:id="rId19"/>
    </p:embeddedFont>
    <p:embeddedFont>
      <p:font typeface="Snell Roundhand" panose="02000603080000090004" pitchFamily="2" charset="77"/>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p:restoredTop sz="94694"/>
  </p:normalViewPr>
  <p:slideViewPr>
    <p:cSldViewPr snapToGrid="0">
      <p:cViewPr varScale="1">
        <p:scale>
          <a:sx n="161" d="100"/>
          <a:sy n="161" d="100"/>
        </p:scale>
        <p:origin x="1160"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0e3cbba7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0e3cbba7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F8A8F3DD-A655-405D-AC56-A0122947E013}"/>
            </a:ext>
          </a:extLst>
        </p:cNvPr>
        <p:cNvGrpSpPr/>
        <p:nvPr/>
      </p:nvGrpSpPr>
      <p:grpSpPr>
        <a:xfrm>
          <a:off x="0" y="0"/>
          <a:ext cx="0" cy="0"/>
          <a:chOff x="0" y="0"/>
          <a:chExt cx="0" cy="0"/>
        </a:xfrm>
      </p:grpSpPr>
      <p:sp>
        <p:nvSpPr>
          <p:cNvPr id="64" name="Google Shape;64;g30e3cbba7a2_0_1:notes">
            <a:extLst>
              <a:ext uri="{FF2B5EF4-FFF2-40B4-BE49-F238E27FC236}">
                <a16:creationId xmlns:a16="http://schemas.microsoft.com/office/drawing/2014/main" id="{0AA379A3-AA9D-D7C2-08D4-B8BCFF7DDF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0e3cbba7a2_0_1:notes">
            <a:extLst>
              <a:ext uri="{FF2B5EF4-FFF2-40B4-BE49-F238E27FC236}">
                <a16:creationId xmlns:a16="http://schemas.microsoft.com/office/drawing/2014/main" id="{0AFB0446-F930-A720-DE47-3E7C093BC1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443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DBFDC058-F8B5-933C-F573-E0337CF48B44}"/>
            </a:ext>
          </a:extLst>
        </p:cNvPr>
        <p:cNvGrpSpPr/>
        <p:nvPr/>
      </p:nvGrpSpPr>
      <p:grpSpPr>
        <a:xfrm>
          <a:off x="0" y="0"/>
          <a:ext cx="0" cy="0"/>
          <a:chOff x="0" y="0"/>
          <a:chExt cx="0" cy="0"/>
        </a:xfrm>
      </p:grpSpPr>
      <p:sp>
        <p:nvSpPr>
          <p:cNvPr id="64" name="Google Shape;64;g30e3cbba7a2_0_1:notes">
            <a:extLst>
              <a:ext uri="{FF2B5EF4-FFF2-40B4-BE49-F238E27FC236}">
                <a16:creationId xmlns:a16="http://schemas.microsoft.com/office/drawing/2014/main" id="{4F1BF683-C160-895A-9A96-7C985EEB73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0e3cbba7a2_0_1:notes">
            <a:extLst>
              <a:ext uri="{FF2B5EF4-FFF2-40B4-BE49-F238E27FC236}">
                <a16:creationId xmlns:a16="http://schemas.microsoft.com/office/drawing/2014/main" id="{57B9992B-017D-2DC3-AA1E-D80C646CCE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2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EC4D29B6-3748-96BE-241A-E5DF9A90F4DD}"/>
            </a:ext>
          </a:extLst>
        </p:cNvPr>
        <p:cNvGrpSpPr/>
        <p:nvPr/>
      </p:nvGrpSpPr>
      <p:grpSpPr>
        <a:xfrm>
          <a:off x="0" y="0"/>
          <a:ext cx="0" cy="0"/>
          <a:chOff x="0" y="0"/>
          <a:chExt cx="0" cy="0"/>
        </a:xfrm>
      </p:grpSpPr>
      <p:sp>
        <p:nvSpPr>
          <p:cNvPr id="64" name="Google Shape;64;g30e3cbba7a2_0_1:notes">
            <a:extLst>
              <a:ext uri="{FF2B5EF4-FFF2-40B4-BE49-F238E27FC236}">
                <a16:creationId xmlns:a16="http://schemas.microsoft.com/office/drawing/2014/main" id="{2293B09D-38FE-E2B8-9E71-0C5B01C867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0e3cbba7a2_0_1:notes">
            <a:extLst>
              <a:ext uri="{FF2B5EF4-FFF2-40B4-BE49-F238E27FC236}">
                <a16:creationId xmlns:a16="http://schemas.microsoft.com/office/drawing/2014/main" id="{BBA2848A-60CD-16AE-CDAA-42CF0845BA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777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402A91FA-FA83-1BCD-65E0-CC0756FAFE62}"/>
            </a:ext>
          </a:extLst>
        </p:cNvPr>
        <p:cNvGrpSpPr/>
        <p:nvPr/>
      </p:nvGrpSpPr>
      <p:grpSpPr>
        <a:xfrm>
          <a:off x="0" y="0"/>
          <a:ext cx="0" cy="0"/>
          <a:chOff x="0" y="0"/>
          <a:chExt cx="0" cy="0"/>
        </a:xfrm>
      </p:grpSpPr>
      <p:sp>
        <p:nvSpPr>
          <p:cNvPr id="64" name="Google Shape;64;g30e3cbba7a2_0_1:notes">
            <a:extLst>
              <a:ext uri="{FF2B5EF4-FFF2-40B4-BE49-F238E27FC236}">
                <a16:creationId xmlns:a16="http://schemas.microsoft.com/office/drawing/2014/main" id="{F48B15FC-D777-3F53-FF7C-7AC1F7E323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0e3cbba7a2_0_1:notes">
            <a:extLst>
              <a:ext uri="{FF2B5EF4-FFF2-40B4-BE49-F238E27FC236}">
                <a16:creationId xmlns:a16="http://schemas.microsoft.com/office/drawing/2014/main" id="{6713406C-9DFA-8A5F-15A5-53B16B4C61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638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2" Type="http://schemas.openxmlformats.org/officeDocument/2006/relationships/hyperlink" Target="mailto:shaik.salma04@infosys.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DFE3"/>
        </a:solidFill>
        <a:effectLst/>
      </p:bgPr>
    </p:bg>
    <p:spTree>
      <p:nvGrpSpPr>
        <p:cNvPr id="1" name="Shape 53"/>
        <p:cNvGrpSpPr/>
        <p:nvPr/>
      </p:nvGrpSpPr>
      <p:grpSpPr>
        <a:xfrm>
          <a:off x="0" y="0"/>
          <a:ext cx="0" cy="0"/>
          <a:chOff x="0" y="0"/>
          <a:chExt cx="0" cy="0"/>
        </a:xfrm>
      </p:grpSpPr>
      <p:pic>
        <p:nvPicPr>
          <p:cNvPr id="11" name="Picture 10">
            <a:extLst>
              <a:ext uri="{FF2B5EF4-FFF2-40B4-BE49-F238E27FC236}">
                <a16:creationId xmlns:a16="http://schemas.microsoft.com/office/drawing/2014/main" id="{B4CF90FA-B88B-7FBB-DD79-DE24D0A9EAEB}"/>
              </a:ext>
            </a:extLst>
          </p:cNvPr>
          <p:cNvPicPr>
            <a:picLocks noChangeAspect="1"/>
          </p:cNvPicPr>
          <p:nvPr/>
        </p:nvPicPr>
        <p:blipFill>
          <a:blip r:embed="rId3"/>
          <a:stretch>
            <a:fillRect/>
          </a:stretch>
        </p:blipFill>
        <p:spPr>
          <a:xfrm>
            <a:off x="19050" y="0"/>
            <a:ext cx="9105900" cy="5143500"/>
          </a:xfrm>
          <a:prstGeom prst="rect">
            <a:avLst/>
          </a:prstGeom>
        </p:spPr>
      </p:pic>
      <p:sp>
        <p:nvSpPr>
          <p:cNvPr id="59" name="Google Shape;59;p13"/>
          <p:cNvSpPr txBox="1"/>
          <p:nvPr/>
        </p:nvSpPr>
        <p:spPr>
          <a:xfrm>
            <a:off x="393550" y="37635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 name="Google Shape;61;p13">
            <a:extLst>
              <a:ext uri="{FF2B5EF4-FFF2-40B4-BE49-F238E27FC236}">
                <a16:creationId xmlns:a16="http://schemas.microsoft.com/office/drawing/2014/main" id="{421FE9F9-8AF2-6263-FB1F-C3A724C1E72E}"/>
              </a:ext>
            </a:extLst>
          </p:cNvPr>
          <p:cNvSpPr txBox="1"/>
          <p:nvPr/>
        </p:nvSpPr>
        <p:spPr>
          <a:xfrm>
            <a:off x="559013" y="3763500"/>
            <a:ext cx="4752458" cy="646300"/>
          </a:xfrm>
          <a:prstGeom prst="rect">
            <a:avLst/>
          </a:prstGeom>
          <a:noFill/>
          <a:ln>
            <a:noFill/>
          </a:ln>
        </p:spPr>
        <p:txBody>
          <a:bodyPr spcFirstLastPara="1" wrap="square" lIns="91425" tIns="91425" rIns="91425" bIns="91425" anchor="t" anchorCtr="0">
            <a:spAutoFit/>
          </a:bodyPr>
          <a:lstStyle/>
          <a:p>
            <a:r>
              <a:rPr lang="en-GB" sz="1500" dirty="0">
                <a:solidFill>
                  <a:srgbClr val="434343"/>
                </a:solidFill>
                <a:latin typeface="+mj-lt"/>
                <a:ea typeface="Google Sans Medium"/>
                <a:cs typeface="Google Sans Medium"/>
                <a:sym typeface="Google Sans Medium"/>
              </a:rPr>
              <a:t>Challenge 18: </a:t>
            </a:r>
          </a:p>
          <a:p>
            <a:r>
              <a:rPr lang="en-IN" b="1" dirty="0"/>
              <a:t>🌿 Village Stay: Authentic Rural Tourism Marketplace</a:t>
            </a:r>
          </a:p>
          <a:p>
            <a:pPr marL="0" lvl="0" indent="0" algn="l" rtl="0">
              <a:spcBef>
                <a:spcPts val="0"/>
              </a:spcBef>
              <a:spcAft>
                <a:spcPts val="0"/>
              </a:spcAft>
              <a:buNone/>
            </a:pPr>
            <a:endParaRPr sz="1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6F57A8-A836-6900-F47A-3270C291237A}"/>
              </a:ext>
            </a:extLst>
          </p:cNvPr>
          <p:cNvSpPr txBox="1"/>
          <p:nvPr/>
        </p:nvSpPr>
        <p:spPr>
          <a:xfrm>
            <a:off x="385638" y="259200"/>
            <a:ext cx="8511871" cy="276999"/>
          </a:xfrm>
          <a:prstGeom prst="rect">
            <a:avLst/>
          </a:prstGeom>
          <a:noFill/>
        </p:spPr>
        <p:txBody>
          <a:bodyPr wrap="square">
            <a:spAutoFit/>
          </a:bodyPr>
          <a:lstStyle/>
          <a:p>
            <a:r>
              <a:rPr lang="en-IN" sz="1200" b="1" dirty="0"/>
              <a:t>🛖 </a:t>
            </a:r>
            <a:r>
              <a:rPr lang="en-GB" sz="1200" b="1" dirty="0">
                <a:solidFill>
                  <a:srgbClr val="434343"/>
                </a:solidFill>
                <a:latin typeface="+mj-lt"/>
                <a:ea typeface="Google Sans"/>
                <a:cs typeface="Google Sans"/>
                <a:sym typeface="Google Sans"/>
              </a:rPr>
              <a:t>Custom model AI Chat Bot for Web Application, screenshot attached for reference ..</a:t>
            </a:r>
            <a:endParaRPr lang="en-US" sz="1200" dirty="0"/>
          </a:p>
        </p:txBody>
      </p:sp>
      <p:pic>
        <p:nvPicPr>
          <p:cNvPr id="6" name="Picture 5" descr="A screenshot of a chatbot&#10;&#10;AI-generated content may be incorrect.">
            <a:extLst>
              <a:ext uri="{FF2B5EF4-FFF2-40B4-BE49-F238E27FC236}">
                <a16:creationId xmlns:a16="http://schemas.microsoft.com/office/drawing/2014/main" id="{8A7A97F0-61FA-BCC2-2E67-E1DA0F01454B}"/>
              </a:ext>
            </a:extLst>
          </p:cNvPr>
          <p:cNvPicPr>
            <a:picLocks noChangeAspect="1"/>
          </p:cNvPicPr>
          <p:nvPr/>
        </p:nvPicPr>
        <p:blipFill>
          <a:blip r:embed="rId2"/>
          <a:stretch>
            <a:fillRect/>
          </a:stretch>
        </p:blipFill>
        <p:spPr>
          <a:xfrm>
            <a:off x="1355607" y="669300"/>
            <a:ext cx="6432785" cy="4474200"/>
          </a:xfrm>
          <a:prstGeom prst="rect">
            <a:avLst/>
          </a:prstGeom>
        </p:spPr>
      </p:pic>
    </p:spTree>
    <p:extLst>
      <p:ext uri="{BB962C8B-B14F-4D97-AF65-F5344CB8AC3E}">
        <p14:creationId xmlns:p14="http://schemas.microsoft.com/office/powerpoint/2010/main" val="792083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9F34-B1F9-A703-8420-37F869A46C90}"/>
              </a:ext>
            </a:extLst>
          </p:cNvPr>
          <p:cNvSpPr>
            <a:spLocks noGrp="1"/>
          </p:cNvSpPr>
          <p:nvPr>
            <p:ph type="title"/>
          </p:nvPr>
        </p:nvSpPr>
        <p:spPr/>
        <p:txBody>
          <a:bodyPr>
            <a:normAutofit fontScale="90000"/>
          </a:bodyPr>
          <a:lstStyle/>
          <a:p>
            <a:pPr algn="l"/>
            <a:r>
              <a:rPr lang="en-IN" sz="1300" b="1" dirty="0"/>
              <a:t>💰 Fair Share Wallet : </a:t>
            </a:r>
            <a:r>
              <a:rPr lang="en-IN" sz="1300" dirty="0"/>
              <a:t>Blockchain-based transparent payment system that auto-distributes tourism income fairly among hosts, guides, artisans, and community funds — reinforcing economic equity and trust.</a:t>
            </a:r>
            <a:br>
              <a:rPr lang="en-IN" sz="1300" dirty="0"/>
            </a:br>
            <a:br>
              <a:rPr lang="en-IN" sz="1300" dirty="0"/>
            </a:br>
            <a:r>
              <a:rPr lang="en-IN" sz="1300" b="1" dirty="0"/>
              <a:t>🛖 Live Local Lens :</a:t>
            </a:r>
            <a:r>
              <a:rPr lang="en-IN" sz="1300" dirty="0"/>
              <a:t>AR-enabled cultural walkthroughs and audio guides created with local community members — allowing visitors to experience folk stories, rituals, and traditional knowledge through immersive storytelling.</a:t>
            </a:r>
            <a:br>
              <a:rPr lang="en-IN" sz="1300" dirty="0"/>
            </a:br>
            <a:br>
              <a:rPr lang="en-IN" sz="1300" dirty="0"/>
            </a:br>
            <a:r>
              <a:rPr lang="en-IN" sz="1300" b="1" dirty="0"/>
              <a:t>📱 Offline First, Rural Ready : </a:t>
            </a:r>
            <a:r>
              <a:rPr lang="en-IN" sz="1300" dirty="0"/>
              <a:t>App architecture optimized for low-bandwidth rural areas using offline caching, progressive sync, and SMS-based booking support to ensure inclusivity in underserved regions.</a:t>
            </a:r>
            <a:br>
              <a:rPr lang="en-IN" sz="1300" dirty="0"/>
            </a:br>
            <a:br>
              <a:rPr lang="en-IN" sz="1300" dirty="0"/>
            </a:br>
            <a:r>
              <a:rPr lang="en-IN" sz="1300" b="1" dirty="0"/>
              <a:t>🧶 Craft Match : </a:t>
            </a:r>
            <a:r>
              <a:rPr lang="en-IN" sz="1300" dirty="0"/>
              <a:t>A marketplace and booking platform for rural craft workshops and demos where artisans can list live sessions or pre-recorded tutorials — connecting culture preservation with skill-sharing tourism.</a:t>
            </a:r>
            <a:br>
              <a:rPr lang="en-IN" sz="1300" dirty="0"/>
            </a:br>
            <a:br>
              <a:rPr lang="en-IN" sz="1300" dirty="0"/>
            </a:br>
            <a:r>
              <a:rPr lang="en-IN" sz="1300" b="1" dirty="0"/>
              <a:t>🌿 Eco-Impact Tracker : </a:t>
            </a:r>
            <a:r>
              <a:rPr lang="en-IN" sz="1300" dirty="0"/>
              <a:t>A dashboard that shows the sustainability score of each experience (based on energy use, waste, local sourcing) and offers eco-tips to tourists, while also gamifying green choices.</a:t>
            </a:r>
            <a:br>
              <a:rPr lang="en-IN" sz="1300" dirty="0"/>
            </a:br>
            <a:br>
              <a:rPr lang="en-IN" sz="1300" dirty="0"/>
            </a:br>
            <a:r>
              <a:rPr lang="en-IN" sz="1300" b="1" dirty="0"/>
              <a:t>🧭 Local Trail Navigator: </a:t>
            </a:r>
            <a:r>
              <a:rPr lang="en-IN" sz="1300" dirty="0"/>
              <a:t>AI-powered nature trek planner that maps out eco-trails curated by villagers, offers GPS-guided treks, and identifies flora/fauna along the route with community-added insights.</a:t>
            </a:r>
            <a:br>
              <a:rPr lang="en-IN" sz="1300" dirty="0"/>
            </a:br>
            <a:br>
              <a:rPr lang="en-IN" sz="1300" dirty="0"/>
            </a:br>
            <a:r>
              <a:rPr lang="en-IN" sz="1300" b="1" dirty="0"/>
              <a:t>🧑‍🤝‍🧑 Host Academy &amp; Co-creation Studio : </a:t>
            </a:r>
            <a:r>
              <a:rPr lang="en-IN" sz="1300" dirty="0"/>
              <a:t>An in-app tool that allows rural hosts and community members to co-create their listings, add photos/audio in their native language, and get AI help for writing tour descriptions and pricing.</a:t>
            </a:r>
            <a:br>
              <a:rPr lang="en-IN" sz="1300" dirty="0"/>
            </a:br>
            <a:endParaRPr lang="en-US" sz="1300" dirty="0"/>
          </a:p>
        </p:txBody>
      </p:sp>
      <p:sp>
        <p:nvSpPr>
          <p:cNvPr id="3" name="TextBox 2">
            <a:extLst>
              <a:ext uri="{FF2B5EF4-FFF2-40B4-BE49-F238E27FC236}">
                <a16:creationId xmlns:a16="http://schemas.microsoft.com/office/drawing/2014/main" id="{6EB9C7EF-6E00-0586-D7EB-A33B87A0BA89}"/>
              </a:ext>
            </a:extLst>
          </p:cNvPr>
          <p:cNvSpPr txBox="1"/>
          <p:nvPr/>
        </p:nvSpPr>
        <p:spPr>
          <a:xfrm>
            <a:off x="311700" y="166978"/>
            <a:ext cx="1222902" cy="307777"/>
          </a:xfrm>
          <a:prstGeom prst="rect">
            <a:avLst/>
          </a:prstGeom>
          <a:noFill/>
        </p:spPr>
        <p:txBody>
          <a:bodyPr wrap="square" rtlCol="0">
            <a:spAutoFit/>
          </a:bodyPr>
          <a:lstStyle/>
          <a:p>
            <a:r>
              <a:rPr lang="en-IN" b="1" dirty="0"/>
              <a:t>🛖 </a:t>
            </a:r>
            <a:r>
              <a:rPr lang="en-US" b="1" dirty="0"/>
              <a:t>Novelty</a:t>
            </a:r>
          </a:p>
        </p:txBody>
      </p:sp>
    </p:spTree>
    <p:extLst>
      <p:ext uri="{BB962C8B-B14F-4D97-AF65-F5344CB8AC3E}">
        <p14:creationId xmlns:p14="http://schemas.microsoft.com/office/powerpoint/2010/main" val="1484706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8;p15">
            <a:extLst>
              <a:ext uri="{FF2B5EF4-FFF2-40B4-BE49-F238E27FC236}">
                <a16:creationId xmlns:a16="http://schemas.microsoft.com/office/drawing/2014/main" id="{AFA31384-B6A1-4677-B0CA-9A6ABD108D0B}"/>
              </a:ext>
            </a:extLst>
          </p:cNvPr>
          <p:cNvSpPr txBox="1"/>
          <p:nvPr/>
        </p:nvSpPr>
        <p:spPr>
          <a:xfrm>
            <a:off x="137668" y="137296"/>
            <a:ext cx="8910916" cy="4401175"/>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IN" b="1" dirty="0"/>
              <a:t>🛖 </a:t>
            </a:r>
            <a:r>
              <a:rPr lang="en-GB" b="1" dirty="0">
                <a:solidFill>
                  <a:schemeClr val="tx1"/>
                </a:solidFill>
                <a:latin typeface="+mj-lt"/>
                <a:ea typeface="Google Sans"/>
                <a:cs typeface="Google Sans"/>
                <a:sym typeface="Google Sans"/>
              </a:rPr>
              <a:t>Opportunities : </a:t>
            </a:r>
            <a:endParaRPr b="1" dirty="0">
              <a:solidFill>
                <a:schemeClr val="tx1"/>
              </a:solidFill>
              <a:latin typeface="+mj-lt"/>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lang="en-GB" sz="1500" dirty="0">
              <a:solidFill>
                <a:srgbClr val="434343"/>
              </a:solidFill>
              <a:latin typeface="+mj-lt"/>
              <a:ea typeface="Google Sans"/>
              <a:cs typeface="Google Sans"/>
              <a:sym typeface="Google Sans"/>
            </a:endParaRPr>
          </a:p>
          <a:p>
            <a:r>
              <a:rPr lang="en-IN" sz="1200" b="1" dirty="0"/>
              <a:t>Equitable and Sustainable Impact</a:t>
            </a:r>
          </a:p>
          <a:p>
            <a:endParaRPr lang="en-IN" sz="1200" dirty="0"/>
          </a:p>
          <a:p>
            <a:r>
              <a:rPr lang="en-IN" b="1" dirty="0"/>
              <a:t>🛖 </a:t>
            </a:r>
            <a:r>
              <a:rPr lang="en-IN" sz="1200" b="1" dirty="0"/>
              <a:t>Conclusion: </a:t>
            </a:r>
            <a:r>
              <a:rPr lang="en-IN" sz="1200" dirty="0"/>
              <a:t>To ensure </a:t>
            </a:r>
            <a:r>
              <a:rPr lang="en-IN" sz="1200" b="1" dirty="0"/>
              <a:t>equity for local stakeholders</a:t>
            </a:r>
            <a:r>
              <a:rPr lang="en-IN" sz="1200" dirty="0"/>
              <a:t>, the app’s governance includes village councils or cooperatives. Training programs (possibly AI-driven tutorials) teach hosts digital literacy and hospitality skills. Communities set rules (for example, a code of conduct for guests) that AI enforces through automated messaging. This follows the recommendation to “keep tourism spend local that can contribute the economic foundation vital for ecological, cultural, and social sustainability” .</a:t>
            </a:r>
          </a:p>
          <a:p>
            <a:endParaRPr lang="en-IN" sz="1200" dirty="0"/>
          </a:p>
          <a:p>
            <a:r>
              <a:rPr lang="en-IN" sz="1200" dirty="0"/>
              <a:t>Opportunity to work closely with NGOs and tourism boards, the platform aligns with the </a:t>
            </a:r>
            <a:r>
              <a:rPr lang="en-IN" sz="1200" b="1" dirty="0"/>
              <a:t>National Digital Tourism Mission</a:t>
            </a:r>
            <a:r>
              <a:rPr lang="en-IN" sz="1200" dirty="0"/>
              <a:t> goals of expanding internet reach and unified booking systems. </a:t>
            </a:r>
          </a:p>
          <a:p>
            <a:endParaRPr lang="en-IN" sz="1200" dirty="0"/>
          </a:p>
          <a:p>
            <a:r>
              <a:rPr lang="en-IN" sz="1200" b="1" dirty="0"/>
              <a:t>🌿 Sources:</a:t>
            </a:r>
            <a:r>
              <a:rPr lang="en-IN" sz="1200" dirty="0"/>
              <a:t> Industry and academic analyses on rural tourism and AI inform this design; field studies urge improved digital visibility and booking tools for villages ; success stories like </a:t>
            </a:r>
            <a:r>
              <a:rPr lang="en-IN" sz="1200" dirty="0" err="1"/>
              <a:t>rainmaker.travel</a:t>
            </a:r>
            <a:r>
              <a:rPr lang="en-IN" sz="1200" dirty="0"/>
              <a:t> or Earth5R demonstrate that “attracting direct bookings” via digital platforms empowers local hosts and keeps revenue local . All app features align with these insights for a sustainable, community-centric solution.</a:t>
            </a:r>
          </a:p>
          <a:p>
            <a:endParaRPr lang="en-IN" sz="1200" dirty="0"/>
          </a:p>
          <a:p>
            <a:r>
              <a:rPr lang="en-IN" sz="1200" dirty="0"/>
              <a:t># Credit goes to </a:t>
            </a:r>
            <a:r>
              <a:rPr lang="en-IN" sz="1200" dirty="0" err="1"/>
              <a:t>OpenAI.com</a:t>
            </a:r>
            <a:r>
              <a:rPr lang="en-IN" sz="1200" dirty="0"/>
              <a:t> for images and sample web app layout</a:t>
            </a:r>
          </a:p>
          <a:p>
            <a:r>
              <a:rPr lang="en-IN" sz="1200" dirty="0"/>
              <a:t># Native iOS App and Web chatbot designed and developed by us from scratch</a:t>
            </a:r>
          </a:p>
          <a:p>
            <a:r>
              <a:rPr lang="en-IN" sz="1200" dirty="0"/>
              <a:t># Oracle Cloud</a:t>
            </a:r>
          </a:p>
          <a:p>
            <a:endParaRPr lang="en-IN" sz="1200" dirty="0"/>
          </a:p>
          <a:p>
            <a:pPr marL="0" lvl="0" indent="0" algn="l" rtl="0">
              <a:spcBef>
                <a:spcPts val="0"/>
              </a:spcBef>
              <a:spcAft>
                <a:spcPts val="0"/>
              </a:spcAft>
              <a:buClr>
                <a:schemeClr val="dk1"/>
              </a:buClr>
              <a:buSzPts val="1100"/>
              <a:buFont typeface="Arial"/>
              <a:buNone/>
            </a:pPr>
            <a:endParaRPr sz="1500" dirty="0">
              <a:solidFill>
                <a:srgbClr val="434343"/>
              </a:solidFill>
              <a:latin typeface="+mj-lt"/>
              <a:ea typeface="Google Sans"/>
              <a:cs typeface="Google Sans"/>
              <a:sym typeface="Google Sans"/>
            </a:endParaRPr>
          </a:p>
        </p:txBody>
      </p:sp>
    </p:spTree>
    <p:extLst>
      <p:ext uri="{BB962C8B-B14F-4D97-AF65-F5344CB8AC3E}">
        <p14:creationId xmlns:p14="http://schemas.microsoft.com/office/powerpoint/2010/main" val="1056374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E491-0F9D-6AB3-58FE-5D4DD6571CA3}"/>
              </a:ext>
            </a:extLst>
          </p:cNvPr>
          <p:cNvSpPr>
            <a:spLocks noGrp="1"/>
          </p:cNvSpPr>
          <p:nvPr>
            <p:ph type="title"/>
          </p:nvPr>
        </p:nvSpPr>
        <p:spPr>
          <a:xfrm>
            <a:off x="481341" y="4002508"/>
            <a:ext cx="8520600" cy="841800"/>
          </a:xfrm>
        </p:spPr>
        <p:txBody>
          <a:bodyPr>
            <a:normAutofit fontScale="90000"/>
          </a:bodyPr>
          <a:lstStyle/>
          <a:p>
            <a:r>
              <a:rPr lang="en-US" strike="sngStrike" dirty="0">
                <a:latin typeface="Snell Roundhand" panose="02000603080000090004" pitchFamily="2" charset="77"/>
                <a:ea typeface="Baskerville" panose="02020502070401020303" pitchFamily="18" charset="0"/>
                <a:cs typeface="Kavivanar" panose="02000503000000000000" pitchFamily="2" charset="0"/>
              </a:rPr>
              <a:t>The End</a:t>
            </a:r>
            <a:r>
              <a:rPr lang="en-US" dirty="0">
                <a:latin typeface="Snell Roundhand" panose="02000603080000090004" pitchFamily="2" charset="77"/>
                <a:ea typeface="Baskerville" panose="02020502070401020303" pitchFamily="18" charset="0"/>
                <a:cs typeface="Kavivanar" panose="02000503000000000000" pitchFamily="2" charset="0"/>
              </a:rPr>
              <a:t> :– It’s just the beginning of new Tech era……</a:t>
            </a:r>
          </a:p>
        </p:txBody>
      </p:sp>
      <p:pic>
        <p:nvPicPr>
          <p:cNvPr id="4" name="Picture 3" descr="A collage of people in traditional clothing&#10;&#10;AI-generated content may be incorrect.">
            <a:extLst>
              <a:ext uri="{FF2B5EF4-FFF2-40B4-BE49-F238E27FC236}">
                <a16:creationId xmlns:a16="http://schemas.microsoft.com/office/drawing/2014/main" id="{5C5CA744-B25C-F930-1A4D-0C69BC4C2771}"/>
              </a:ext>
            </a:extLst>
          </p:cNvPr>
          <p:cNvPicPr>
            <a:picLocks noChangeAspect="1"/>
          </p:cNvPicPr>
          <p:nvPr/>
        </p:nvPicPr>
        <p:blipFill>
          <a:blip r:embed="rId2"/>
          <a:stretch>
            <a:fillRect/>
          </a:stretch>
        </p:blipFill>
        <p:spPr>
          <a:xfrm>
            <a:off x="576966" y="206734"/>
            <a:ext cx="3581566" cy="3581566"/>
          </a:xfrm>
          <a:prstGeom prst="rect">
            <a:avLst/>
          </a:prstGeom>
        </p:spPr>
      </p:pic>
      <p:pic>
        <p:nvPicPr>
          <p:cNvPr id="6" name="Picture 5" descr="A sunset over a field of grass and trees&#10;&#10;AI-generated content may be incorrect.">
            <a:extLst>
              <a:ext uri="{FF2B5EF4-FFF2-40B4-BE49-F238E27FC236}">
                <a16:creationId xmlns:a16="http://schemas.microsoft.com/office/drawing/2014/main" id="{685528DF-EF01-2011-5AA0-4F6F0D0EA060}"/>
              </a:ext>
            </a:extLst>
          </p:cNvPr>
          <p:cNvPicPr>
            <a:picLocks noChangeAspect="1"/>
          </p:cNvPicPr>
          <p:nvPr/>
        </p:nvPicPr>
        <p:blipFill>
          <a:blip r:embed="rId3"/>
          <a:stretch>
            <a:fillRect/>
          </a:stretch>
        </p:blipFill>
        <p:spPr>
          <a:xfrm>
            <a:off x="4317181" y="206734"/>
            <a:ext cx="2263778" cy="2263778"/>
          </a:xfrm>
          <a:prstGeom prst="rect">
            <a:avLst/>
          </a:prstGeom>
        </p:spPr>
      </p:pic>
      <p:pic>
        <p:nvPicPr>
          <p:cNvPr id="8" name="Picture 7" descr="A couple of women standing on a dirt road&#10;&#10;AI-generated content may be incorrect.">
            <a:extLst>
              <a:ext uri="{FF2B5EF4-FFF2-40B4-BE49-F238E27FC236}">
                <a16:creationId xmlns:a16="http://schemas.microsoft.com/office/drawing/2014/main" id="{84F4CBB0-6C52-4629-C3F8-691FC6310A90}"/>
              </a:ext>
            </a:extLst>
          </p:cNvPr>
          <p:cNvPicPr>
            <a:picLocks noChangeAspect="1"/>
          </p:cNvPicPr>
          <p:nvPr/>
        </p:nvPicPr>
        <p:blipFill>
          <a:blip r:embed="rId4"/>
          <a:stretch>
            <a:fillRect/>
          </a:stretch>
        </p:blipFill>
        <p:spPr>
          <a:xfrm>
            <a:off x="6580958" y="1262742"/>
            <a:ext cx="2420983" cy="2420983"/>
          </a:xfrm>
          <a:prstGeom prst="rect">
            <a:avLst/>
          </a:prstGeom>
        </p:spPr>
      </p:pic>
    </p:spTree>
    <p:extLst>
      <p:ext uri="{BB962C8B-B14F-4D97-AF65-F5344CB8AC3E}">
        <p14:creationId xmlns:p14="http://schemas.microsoft.com/office/powerpoint/2010/main" val="1546101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4CCC-B45B-67DA-C30B-CD7171B6E800}"/>
              </a:ext>
            </a:extLst>
          </p:cNvPr>
          <p:cNvSpPr>
            <a:spLocks noGrp="1"/>
          </p:cNvSpPr>
          <p:nvPr>
            <p:ph type="title"/>
          </p:nvPr>
        </p:nvSpPr>
        <p:spPr>
          <a:xfrm>
            <a:off x="303748" y="330002"/>
            <a:ext cx="1628418" cy="314054"/>
          </a:xfrm>
        </p:spPr>
        <p:txBody>
          <a:bodyPr>
            <a:normAutofit fontScale="90000"/>
          </a:bodyPr>
          <a:lstStyle/>
          <a:p>
            <a:pPr algn="l"/>
            <a:r>
              <a:rPr lang="en-US" sz="1600" b="1" dirty="0"/>
              <a:t>Team Details</a:t>
            </a:r>
          </a:p>
        </p:txBody>
      </p:sp>
      <p:graphicFrame>
        <p:nvGraphicFramePr>
          <p:cNvPr id="3" name="Table 2">
            <a:extLst>
              <a:ext uri="{FF2B5EF4-FFF2-40B4-BE49-F238E27FC236}">
                <a16:creationId xmlns:a16="http://schemas.microsoft.com/office/drawing/2014/main" id="{5D8D3D0E-5EC6-7891-7011-CC2B73D0C11B}"/>
              </a:ext>
            </a:extLst>
          </p:cNvPr>
          <p:cNvGraphicFramePr>
            <a:graphicFrameLocks noGrp="1"/>
          </p:cNvGraphicFramePr>
          <p:nvPr>
            <p:extLst>
              <p:ext uri="{D42A27DB-BD31-4B8C-83A1-F6EECF244321}">
                <p14:modId xmlns:p14="http://schemas.microsoft.com/office/powerpoint/2010/main" val="3196655066"/>
              </p:ext>
            </p:extLst>
          </p:nvPr>
        </p:nvGraphicFramePr>
        <p:xfrm>
          <a:off x="303748" y="747838"/>
          <a:ext cx="8125184" cy="1519112"/>
        </p:xfrm>
        <a:graphic>
          <a:graphicData uri="http://schemas.openxmlformats.org/drawingml/2006/table">
            <a:tbl>
              <a:tblPr firstRow="1" bandRow="1">
                <a:tableStyleId>{5940675A-B579-460E-94D1-54222C63F5DA}</a:tableStyleId>
              </a:tblPr>
              <a:tblGrid>
                <a:gridCol w="2412383">
                  <a:extLst>
                    <a:ext uri="{9D8B030D-6E8A-4147-A177-3AD203B41FA5}">
                      <a16:colId xmlns:a16="http://schemas.microsoft.com/office/drawing/2014/main" val="2250057560"/>
                    </a:ext>
                  </a:extLst>
                </a:gridCol>
                <a:gridCol w="5712801">
                  <a:extLst>
                    <a:ext uri="{9D8B030D-6E8A-4147-A177-3AD203B41FA5}">
                      <a16:colId xmlns:a16="http://schemas.microsoft.com/office/drawing/2014/main" val="1355959883"/>
                    </a:ext>
                  </a:extLst>
                </a:gridCol>
              </a:tblGrid>
              <a:tr h="292477">
                <a:tc>
                  <a:txBody>
                    <a:bodyPr/>
                    <a:lstStyle/>
                    <a:p>
                      <a:r>
                        <a:rPr lang="en-US" sz="1400" b="1" dirty="0">
                          <a:solidFill>
                            <a:srgbClr val="000000"/>
                          </a:solidFill>
                        </a:rPr>
                        <a:t>Team Name</a:t>
                      </a:r>
                    </a:p>
                  </a:txBody>
                  <a:tcPr/>
                </a:tc>
                <a:tc>
                  <a:txBody>
                    <a:bodyPr/>
                    <a:lstStyle/>
                    <a:p>
                      <a:r>
                        <a:rPr lang="en-US" sz="1400" dirty="0">
                          <a:solidFill>
                            <a:srgbClr val="000000"/>
                          </a:solidFill>
                        </a:rPr>
                        <a:t>Village AI Innovators</a:t>
                      </a:r>
                    </a:p>
                  </a:txBody>
                  <a:tcPr/>
                </a:tc>
                <a:extLst>
                  <a:ext uri="{0D108BD9-81ED-4DB2-BD59-A6C34878D82A}">
                    <a16:rowId xmlns:a16="http://schemas.microsoft.com/office/drawing/2014/main" val="971215234"/>
                  </a:ext>
                </a:extLst>
              </a:tr>
              <a:tr h="356641">
                <a:tc>
                  <a:txBody>
                    <a:bodyPr/>
                    <a:lstStyle/>
                    <a:p>
                      <a:r>
                        <a:rPr lang="en-US" sz="1400" dirty="0">
                          <a:solidFill>
                            <a:srgbClr val="000000"/>
                          </a:solidFill>
                        </a:rPr>
                        <a:t>Member Email id1[Lead]</a:t>
                      </a:r>
                    </a:p>
                  </a:txBody>
                  <a:tcPr/>
                </a:tc>
                <a:tc>
                  <a:txBody>
                    <a:bodyPr/>
                    <a:lstStyle/>
                    <a:p>
                      <a:r>
                        <a:rPr lang="en-US" sz="1400" b="0" u="sng" dirty="0" err="1">
                          <a:solidFill>
                            <a:srgbClr val="000000"/>
                          </a:solidFill>
                        </a:rPr>
                        <a:t>mohammedazeem.azeez@infosys.com</a:t>
                      </a:r>
                      <a:endParaRPr lang="en-US" sz="1400" b="0" u="sng" dirty="0">
                        <a:solidFill>
                          <a:srgbClr val="000000"/>
                        </a:solidFill>
                      </a:endParaRPr>
                    </a:p>
                  </a:txBody>
                  <a:tcPr/>
                </a:tc>
                <a:extLst>
                  <a:ext uri="{0D108BD9-81ED-4DB2-BD59-A6C34878D82A}">
                    <a16:rowId xmlns:a16="http://schemas.microsoft.com/office/drawing/2014/main" val="2768697751"/>
                  </a:ext>
                </a:extLst>
              </a:tr>
              <a:tr h="452155">
                <a:tc>
                  <a:txBody>
                    <a:bodyPr/>
                    <a:lstStyle/>
                    <a:p>
                      <a:pPr marL="0" marR="0" lvl="0" indent="0" algn="l" defTabSz="243834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Member Email id2</a:t>
                      </a:r>
                    </a:p>
                  </a:txBody>
                  <a:tcPr/>
                </a:tc>
                <a:tc>
                  <a:txBody>
                    <a:bodyPr/>
                    <a:lstStyle/>
                    <a:p>
                      <a:r>
                        <a:rPr lang="en-IN" sz="1400" b="0" u="sng" kern="1200" dirty="0" err="1">
                          <a:solidFill>
                            <a:srgbClr val="000000"/>
                          </a:solidFill>
                          <a:effectLst/>
                          <a:latin typeface="+mn-lt"/>
                          <a:ea typeface="+mn-ea"/>
                          <a:cs typeface="+mn-cs"/>
                        </a:rPr>
                        <a:t>harleen.sabherwal@infosys.com</a:t>
                      </a:r>
                      <a:endParaRPr lang="en-IN" sz="1400" b="0" u="sng" kern="1200" dirty="0">
                        <a:solidFill>
                          <a:srgbClr val="000000"/>
                        </a:solidFill>
                        <a:effectLst/>
                        <a:latin typeface="+mn-lt"/>
                        <a:ea typeface="+mn-ea"/>
                        <a:cs typeface="+mn-cs"/>
                      </a:endParaRPr>
                    </a:p>
                  </a:txBody>
                  <a:tcPr/>
                </a:tc>
                <a:extLst>
                  <a:ext uri="{0D108BD9-81ED-4DB2-BD59-A6C34878D82A}">
                    <a16:rowId xmlns:a16="http://schemas.microsoft.com/office/drawing/2014/main" val="92462615"/>
                  </a:ext>
                </a:extLst>
              </a:tr>
              <a:tr h="405516">
                <a:tc>
                  <a:txBody>
                    <a:bodyPr/>
                    <a:lstStyle/>
                    <a:p>
                      <a:pPr marL="0" marR="0" lvl="0" indent="0" algn="l" defTabSz="243834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Member Email id3</a:t>
                      </a:r>
                    </a:p>
                  </a:txBody>
                  <a:tcPr/>
                </a:tc>
                <a:tc>
                  <a:txBody>
                    <a:bodyPr/>
                    <a:lstStyle/>
                    <a:p>
                      <a:r>
                        <a:rPr lang="en-IN" sz="1400" b="0" kern="1200" dirty="0">
                          <a:solidFill>
                            <a:srgbClr val="000000"/>
                          </a:solidFill>
                          <a:effectLst/>
                          <a:latin typeface="+mn-lt"/>
                          <a:ea typeface="+mn-ea"/>
                          <a:cs typeface="+mn-cs"/>
                          <a:hlinkClick r:id="rId2">
                            <a:extLst>
                              <a:ext uri="{A12FA001-AC4F-418D-AE19-62706E023703}">
                                <ahyp:hlinkClr xmlns:ahyp="http://schemas.microsoft.com/office/drawing/2018/hyperlinkcolor" val="tx"/>
                              </a:ext>
                            </a:extLst>
                          </a:hlinkClick>
                        </a:rPr>
                        <a:t>shaik.salma04@infosys.com</a:t>
                      </a:r>
                      <a:endParaRPr lang="en-IN" sz="1400" b="0" kern="1200" dirty="0">
                        <a:solidFill>
                          <a:srgbClr val="000000"/>
                        </a:solidFill>
                        <a:effectLst/>
                        <a:latin typeface="+mn-lt"/>
                        <a:ea typeface="+mn-ea"/>
                        <a:cs typeface="+mn-cs"/>
                      </a:endParaRPr>
                    </a:p>
                  </a:txBody>
                  <a:tcPr/>
                </a:tc>
                <a:extLst>
                  <a:ext uri="{0D108BD9-81ED-4DB2-BD59-A6C34878D82A}">
                    <a16:rowId xmlns:a16="http://schemas.microsoft.com/office/drawing/2014/main" val="2863745469"/>
                  </a:ext>
                </a:extLst>
              </a:tr>
            </a:tbl>
          </a:graphicData>
        </a:graphic>
      </p:graphicFrame>
    </p:spTree>
    <p:extLst>
      <p:ext uri="{BB962C8B-B14F-4D97-AF65-F5344CB8AC3E}">
        <p14:creationId xmlns:p14="http://schemas.microsoft.com/office/powerpoint/2010/main" val="3091968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18" name="Picture 17">
            <a:extLst>
              <a:ext uri="{FF2B5EF4-FFF2-40B4-BE49-F238E27FC236}">
                <a16:creationId xmlns:a16="http://schemas.microsoft.com/office/drawing/2014/main" id="{B107F721-05CB-7B26-A8BF-599B834441B8}"/>
              </a:ext>
            </a:extLst>
          </p:cNvPr>
          <p:cNvPicPr>
            <a:picLocks noChangeAspect="1"/>
          </p:cNvPicPr>
          <p:nvPr/>
        </p:nvPicPr>
        <p:blipFill>
          <a:blip r:embed="rId3"/>
          <a:stretch>
            <a:fillRect/>
          </a:stretch>
        </p:blipFill>
        <p:spPr>
          <a:xfrm>
            <a:off x="8240113" y="4636659"/>
            <a:ext cx="756968" cy="387165"/>
          </a:xfrm>
          <a:prstGeom prst="rect">
            <a:avLst/>
          </a:prstGeom>
          <a:noFill/>
        </p:spPr>
      </p:pic>
      <p:grpSp>
        <p:nvGrpSpPr>
          <p:cNvPr id="10" name="Group 9">
            <a:extLst>
              <a:ext uri="{FF2B5EF4-FFF2-40B4-BE49-F238E27FC236}">
                <a16:creationId xmlns:a16="http://schemas.microsoft.com/office/drawing/2014/main" id="{7A25B9DC-F38F-5B7B-C34B-20A2B38CD0B6}"/>
              </a:ext>
            </a:extLst>
          </p:cNvPr>
          <p:cNvGrpSpPr/>
          <p:nvPr/>
        </p:nvGrpSpPr>
        <p:grpSpPr>
          <a:xfrm>
            <a:off x="0" y="2153639"/>
            <a:ext cx="9144000" cy="1036128"/>
            <a:chOff x="0" y="2893263"/>
            <a:chExt cx="12147746" cy="989957"/>
          </a:xfrm>
          <a:solidFill>
            <a:srgbClr val="00B0F0">
              <a:alpha val="14000"/>
            </a:srgbClr>
          </a:solidFill>
        </p:grpSpPr>
        <p:grpSp>
          <p:nvGrpSpPr>
            <p:cNvPr id="11" name="Group 10">
              <a:extLst>
                <a:ext uri="{FF2B5EF4-FFF2-40B4-BE49-F238E27FC236}">
                  <a16:creationId xmlns:a16="http://schemas.microsoft.com/office/drawing/2014/main" id="{5D39B3F1-774A-6D63-2A12-D1CA3B26082C}"/>
                </a:ext>
              </a:extLst>
            </p:cNvPr>
            <p:cNvGrpSpPr>
              <a:grpSpLocks noChangeAspect="1"/>
            </p:cNvGrpSpPr>
            <p:nvPr/>
          </p:nvGrpSpPr>
          <p:grpSpPr bwMode="auto">
            <a:xfrm>
              <a:off x="11231781" y="2893263"/>
              <a:ext cx="915965" cy="989957"/>
              <a:chOff x="3484" y="1775"/>
              <a:chExt cx="718" cy="776"/>
            </a:xfrm>
            <a:grpFill/>
          </p:grpSpPr>
          <p:sp>
            <p:nvSpPr>
              <p:cNvPr id="15" name="Rectangle 14">
                <a:extLst>
                  <a:ext uri="{FF2B5EF4-FFF2-40B4-BE49-F238E27FC236}">
                    <a16:creationId xmlns:a16="http://schemas.microsoft.com/office/drawing/2014/main" id="{8302C568-6692-4031-C517-81ABD0AF6D6C}"/>
                  </a:ext>
                </a:extLst>
              </p:cNvPr>
              <p:cNvSpPr>
                <a:spLocks noChangeArrowheads="1"/>
              </p:cNvSpPr>
              <p:nvPr userDrawn="1"/>
            </p:nvSpPr>
            <p:spPr bwMode="auto">
              <a:xfrm>
                <a:off x="3484" y="1776"/>
                <a:ext cx="88" cy="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21">
                <a:extLst>
                  <a:ext uri="{FF2B5EF4-FFF2-40B4-BE49-F238E27FC236}">
                    <a16:creationId xmlns:a16="http://schemas.microsoft.com/office/drawing/2014/main" id="{17AB0CC3-88AF-6639-6369-5A23FF6FDDD2}"/>
                  </a:ext>
                </a:extLst>
              </p:cNvPr>
              <p:cNvSpPr>
                <a:spLocks noEditPoints="1"/>
              </p:cNvSpPr>
              <p:nvPr userDrawn="1"/>
            </p:nvSpPr>
            <p:spPr bwMode="auto">
              <a:xfrm>
                <a:off x="3551" y="1775"/>
                <a:ext cx="651" cy="776"/>
              </a:xfrm>
              <a:custGeom>
                <a:avLst/>
                <a:gdLst>
                  <a:gd name="T0" fmla="*/ 95 w 2830"/>
                  <a:gd name="T1" fmla="*/ 4 h 3366"/>
                  <a:gd name="T2" fmla="*/ 892 w 2830"/>
                  <a:gd name="T3" fmla="*/ 720 h 3366"/>
                  <a:gd name="T4" fmla="*/ 892 w 2830"/>
                  <a:gd name="T5" fmla="*/ 151 h 3366"/>
                  <a:gd name="T6" fmla="*/ 892 w 2830"/>
                  <a:gd name="T7" fmla="*/ 0 h 3366"/>
                  <a:gd name="T8" fmla="*/ 1008 w 2830"/>
                  <a:gd name="T9" fmla="*/ 97 h 3366"/>
                  <a:gd name="T10" fmla="*/ 2768 w 2830"/>
                  <a:gd name="T11" fmla="*/ 1577 h 3366"/>
                  <a:gd name="T12" fmla="*/ 2830 w 2830"/>
                  <a:gd name="T13" fmla="*/ 1629 h 3366"/>
                  <a:gd name="T14" fmla="*/ 2770 w 2830"/>
                  <a:gd name="T15" fmla="*/ 1683 h 3366"/>
                  <a:gd name="T16" fmla="*/ 892 w 2830"/>
                  <a:gd name="T17" fmla="*/ 3366 h 3366"/>
                  <a:gd name="T18" fmla="*/ 892 w 2830"/>
                  <a:gd name="T19" fmla="*/ 3177 h 3366"/>
                  <a:gd name="T20" fmla="*/ 2616 w 2830"/>
                  <a:gd name="T21" fmla="*/ 1632 h 3366"/>
                  <a:gd name="T22" fmla="*/ 1033 w 2830"/>
                  <a:gd name="T23" fmla="*/ 302 h 3366"/>
                  <a:gd name="T24" fmla="*/ 1033 w 2830"/>
                  <a:gd name="T25" fmla="*/ 847 h 3366"/>
                  <a:gd name="T26" fmla="*/ 1847 w 2830"/>
                  <a:gd name="T27" fmla="*/ 1578 h 3366"/>
                  <a:gd name="T28" fmla="*/ 1905 w 2830"/>
                  <a:gd name="T29" fmla="*/ 1630 h 3366"/>
                  <a:gd name="T30" fmla="*/ 1847 w 2830"/>
                  <a:gd name="T31" fmla="*/ 1683 h 3366"/>
                  <a:gd name="T32" fmla="*/ 1010 w 2830"/>
                  <a:gd name="T33" fmla="*/ 2438 h 3366"/>
                  <a:gd name="T34" fmla="*/ 892 w 2830"/>
                  <a:gd name="T35" fmla="*/ 2545 h 3366"/>
                  <a:gd name="T36" fmla="*/ 892 w 2830"/>
                  <a:gd name="T37" fmla="*/ 2386 h 3366"/>
                  <a:gd name="T38" fmla="*/ 892 w 2830"/>
                  <a:gd name="T39" fmla="*/ 909 h 3366"/>
                  <a:gd name="T40" fmla="*/ 0 w 2830"/>
                  <a:gd name="T41" fmla="*/ 108 h 3366"/>
                  <a:gd name="T42" fmla="*/ 94 w 2830"/>
                  <a:gd name="T43" fmla="*/ 4 h 3366"/>
                  <a:gd name="T44" fmla="*/ 95 w 2830"/>
                  <a:gd name="T45" fmla="*/ 4 h 3366"/>
                  <a:gd name="T46" fmla="*/ 1695 w 2830"/>
                  <a:gd name="T47" fmla="*/ 1631 h 3366"/>
                  <a:gd name="T48" fmla="*/ 1033 w 2830"/>
                  <a:gd name="T49" fmla="*/ 1036 h 3366"/>
                  <a:gd name="T50" fmla="*/ 1033 w 2830"/>
                  <a:gd name="T51" fmla="*/ 2227 h 3366"/>
                  <a:gd name="T52" fmla="*/ 1695 w 2830"/>
                  <a:gd name="T53" fmla="*/ 1631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30" h="3366">
                    <a:moveTo>
                      <a:pt x="95" y="4"/>
                    </a:moveTo>
                    <a:lnTo>
                      <a:pt x="892" y="720"/>
                    </a:lnTo>
                    <a:lnTo>
                      <a:pt x="892" y="151"/>
                    </a:lnTo>
                    <a:lnTo>
                      <a:pt x="892" y="0"/>
                    </a:lnTo>
                    <a:lnTo>
                      <a:pt x="1008" y="97"/>
                    </a:lnTo>
                    <a:lnTo>
                      <a:pt x="2768" y="1577"/>
                    </a:lnTo>
                    <a:lnTo>
                      <a:pt x="2830" y="1629"/>
                    </a:lnTo>
                    <a:lnTo>
                      <a:pt x="2770" y="1683"/>
                    </a:lnTo>
                    <a:lnTo>
                      <a:pt x="892" y="3366"/>
                    </a:lnTo>
                    <a:lnTo>
                      <a:pt x="892" y="3177"/>
                    </a:lnTo>
                    <a:lnTo>
                      <a:pt x="2616" y="1632"/>
                    </a:lnTo>
                    <a:lnTo>
                      <a:pt x="1033" y="302"/>
                    </a:lnTo>
                    <a:lnTo>
                      <a:pt x="1033" y="847"/>
                    </a:lnTo>
                    <a:lnTo>
                      <a:pt x="1847" y="1578"/>
                    </a:lnTo>
                    <a:lnTo>
                      <a:pt x="1905" y="1630"/>
                    </a:lnTo>
                    <a:lnTo>
                      <a:pt x="1847" y="1683"/>
                    </a:lnTo>
                    <a:lnTo>
                      <a:pt x="1010" y="2438"/>
                    </a:lnTo>
                    <a:lnTo>
                      <a:pt x="892" y="2545"/>
                    </a:lnTo>
                    <a:lnTo>
                      <a:pt x="892" y="2386"/>
                    </a:lnTo>
                    <a:lnTo>
                      <a:pt x="892" y="909"/>
                    </a:lnTo>
                    <a:lnTo>
                      <a:pt x="0" y="108"/>
                    </a:lnTo>
                    <a:lnTo>
                      <a:pt x="94" y="4"/>
                    </a:lnTo>
                    <a:lnTo>
                      <a:pt x="95" y="4"/>
                    </a:lnTo>
                    <a:close/>
                    <a:moveTo>
                      <a:pt x="1695" y="1631"/>
                    </a:moveTo>
                    <a:lnTo>
                      <a:pt x="1033" y="1036"/>
                    </a:lnTo>
                    <a:lnTo>
                      <a:pt x="1033" y="2227"/>
                    </a:lnTo>
                    <a:lnTo>
                      <a:pt x="1695" y="163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2" name="Group 11">
              <a:extLst>
                <a:ext uri="{FF2B5EF4-FFF2-40B4-BE49-F238E27FC236}">
                  <a16:creationId xmlns:a16="http://schemas.microsoft.com/office/drawing/2014/main" id="{007BA085-7C4E-1E1B-9FF0-96F082161E7E}"/>
                </a:ext>
              </a:extLst>
            </p:cNvPr>
            <p:cNvGrpSpPr/>
            <p:nvPr/>
          </p:nvGrpSpPr>
          <p:grpSpPr>
            <a:xfrm>
              <a:off x="0" y="2893263"/>
              <a:ext cx="915966" cy="989957"/>
              <a:chOff x="0" y="2829799"/>
              <a:chExt cx="1139826" cy="1231900"/>
            </a:xfrm>
            <a:grpFill/>
          </p:grpSpPr>
          <p:sp>
            <p:nvSpPr>
              <p:cNvPr id="13" name="Rectangle 12">
                <a:extLst>
                  <a:ext uri="{FF2B5EF4-FFF2-40B4-BE49-F238E27FC236}">
                    <a16:creationId xmlns:a16="http://schemas.microsoft.com/office/drawing/2014/main" id="{5A7DCF90-A542-1C4D-95EE-D7B98A8B720C}"/>
                  </a:ext>
                </a:extLst>
              </p:cNvPr>
              <p:cNvSpPr>
                <a:spLocks noChangeArrowheads="1"/>
              </p:cNvSpPr>
              <p:nvPr userDrawn="1"/>
            </p:nvSpPr>
            <p:spPr bwMode="auto">
              <a:xfrm>
                <a:off x="0" y="2831387"/>
                <a:ext cx="139700" cy="1171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a:extLst>
                  <a:ext uri="{FF2B5EF4-FFF2-40B4-BE49-F238E27FC236}">
                    <a16:creationId xmlns:a16="http://schemas.microsoft.com/office/drawing/2014/main" id="{3C5CD35C-F64C-3B1B-65D0-8629920FA93C}"/>
                  </a:ext>
                </a:extLst>
              </p:cNvPr>
              <p:cNvSpPr>
                <a:spLocks noEditPoints="1"/>
              </p:cNvSpPr>
              <p:nvPr userDrawn="1"/>
            </p:nvSpPr>
            <p:spPr bwMode="auto">
              <a:xfrm>
                <a:off x="106363" y="2829799"/>
                <a:ext cx="1033463" cy="1231900"/>
              </a:xfrm>
              <a:custGeom>
                <a:avLst/>
                <a:gdLst>
                  <a:gd name="T0" fmla="*/ 95 w 2830"/>
                  <a:gd name="T1" fmla="*/ 4 h 3366"/>
                  <a:gd name="T2" fmla="*/ 892 w 2830"/>
                  <a:gd name="T3" fmla="*/ 720 h 3366"/>
                  <a:gd name="T4" fmla="*/ 892 w 2830"/>
                  <a:gd name="T5" fmla="*/ 151 h 3366"/>
                  <a:gd name="T6" fmla="*/ 892 w 2830"/>
                  <a:gd name="T7" fmla="*/ 0 h 3366"/>
                  <a:gd name="T8" fmla="*/ 1008 w 2830"/>
                  <a:gd name="T9" fmla="*/ 97 h 3366"/>
                  <a:gd name="T10" fmla="*/ 2768 w 2830"/>
                  <a:gd name="T11" fmla="*/ 1577 h 3366"/>
                  <a:gd name="T12" fmla="*/ 2830 w 2830"/>
                  <a:gd name="T13" fmla="*/ 1629 h 3366"/>
                  <a:gd name="T14" fmla="*/ 2770 w 2830"/>
                  <a:gd name="T15" fmla="*/ 1683 h 3366"/>
                  <a:gd name="T16" fmla="*/ 892 w 2830"/>
                  <a:gd name="T17" fmla="*/ 3366 h 3366"/>
                  <a:gd name="T18" fmla="*/ 892 w 2830"/>
                  <a:gd name="T19" fmla="*/ 3177 h 3366"/>
                  <a:gd name="T20" fmla="*/ 2616 w 2830"/>
                  <a:gd name="T21" fmla="*/ 1632 h 3366"/>
                  <a:gd name="T22" fmla="*/ 1033 w 2830"/>
                  <a:gd name="T23" fmla="*/ 302 h 3366"/>
                  <a:gd name="T24" fmla="*/ 1033 w 2830"/>
                  <a:gd name="T25" fmla="*/ 847 h 3366"/>
                  <a:gd name="T26" fmla="*/ 1847 w 2830"/>
                  <a:gd name="T27" fmla="*/ 1578 h 3366"/>
                  <a:gd name="T28" fmla="*/ 1905 w 2830"/>
                  <a:gd name="T29" fmla="*/ 1630 h 3366"/>
                  <a:gd name="T30" fmla="*/ 1847 w 2830"/>
                  <a:gd name="T31" fmla="*/ 1683 h 3366"/>
                  <a:gd name="T32" fmla="*/ 1010 w 2830"/>
                  <a:gd name="T33" fmla="*/ 2438 h 3366"/>
                  <a:gd name="T34" fmla="*/ 892 w 2830"/>
                  <a:gd name="T35" fmla="*/ 2545 h 3366"/>
                  <a:gd name="T36" fmla="*/ 892 w 2830"/>
                  <a:gd name="T37" fmla="*/ 2386 h 3366"/>
                  <a:gd name="T38" fmla="*/ 892 w 2830"/>
                  <a:gd name="T39" fmla="*/ 909 h 3366"/>
                  <a:gd name="T40" fmla="*/ 0 w 2830"/>
                  <a:gd name="T41" fmla="*/ 108 h 3366"/>
                  <a:gd name="T42" fmla="*/ 94 w 2830"/>
                  <a:gd name="T43" fmla="*/ 4 h 3366"/>
                  <a:gd name="T44" fmla="*/ 95 w 2830"/>
                  <a:gd name="T45" fmla="*/ 4 h 3366"/>
                  <a:gd name="T46" fmla="*/ 1695 w 2830"/>
                  <a:gd name="T47" fmla="*/ 1631 h 3366"/>
                  <a:gd name="T48" fmla="*/ 1033 w 2830"/>
                  <a:gd name="T49" fmla="*/ 1036 h 3366"/>
                  <a:gd name="T50" fmla="*/ 1033 w 2830"/>
                  <a:gd name="T51" fmla="*/ 2227 h 3366"/>
                  <a:gd name="T52" fmla="*/ 1695 w 2830"/>
                  <a:gd name="T53" fmla="*/ 1631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30" h="3366">
                    <a:moveTo>
                      <a:pt x="95" y="4"/>
                    </a:moveTo>
                    <a:lnTo>
                      <a:pt x="892" y="720"/>
                    </a:lnTo>
                    <a:lnTo>
                      <a:pt x="892" y="151"/>
                    </a:lnTo>
                    <a:lnTo>
                      <a:pt x="892" y="0"/>
                    </a:lnTo>
                    <a:lnTo>
                      <a:pt x="1008" y="97"/>
                    </a:lnTo>
                    <a:lnTo>
                      <a:pt x="2768" y="1577"/>
                    </a:lnTo>
                    <a:lnTo>
                      <a:pt x="2830" y="1629"/>
                    </a:lnTo>
                    <a:lnTo>
                      <a:pt x="2770" y="1683"/>
                    </a:lnTo>
                    <a:lnTo>
                      <a:pt x="892" y="3366"/>
                    </a:lnTo>
                    <a:lnTo>
                      <a:pt x="892" y="3177"/>
                    </a:lnTo>
                    <a:lnTo>
                      <a:pt x="2616" y="1632"/>
                    </a:lnTo>
                    <a:lnTo>
                      <a:pt x="1033" y="302"/>
                    </a:lnTo>
                    <a:lnTo>
                      <a:pt x="1033" y="847"/>
                    </a:lnTo>
                    <a:lnTo>
                      <a:pt x="1847" y="1578"/>
                    </a:lnTo>
                    <a:lnTo>
                      <a:pt x="1905" y="1630"/>
                    </a:lnTo>
                    <a:lnTo>
                      <a:pt x="1847" y="1683"/>
                    </a:lnTo>
                    <a:lnTo>
                      <a:pt x="1010" y="2438"/>
                    </a:lnTo>
                    <a:lnTo>
                      <a:pt x="892" y="2545"/>
                    </a:lnTo>
                    <a:lnTo>
                      <a:pt x="892" y="2386"/>
                    </a:lnTo>
                    <a:lnTo>
                      <a:pt x="892" y="909"/>
                    </a:lnTo>
                    <a:lnTo>
                      <a:pt x="0" y="108"/>
                    </a:lnTo>
                    <a:lnTo>
                      <a:pt x="94" y="4"/>
                    </a:lnTo>
                    <a:lnTo>
                      <a:pt x="95" y="4"/>
                    </a:lnTo>
                    <a:close/>
                    <a:moveTo>
                      <a:pt x="1695" y="1631"/>
                    </a:moveTo>
                    <a:lnTo>
                      <a:pt x="1033" y="1036"/>
                    </a:lnTo>
                    <a:lnTo>
                      <a:pt x="1033" y="2227"/>
                    </a:lnTo>
                    <a:lnTo>
                      <a:pt x="1695" y="163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70" name="Google Shape;70;p14"/>
          <p:cNvSpPr txBox="1"/>
          <p:nvPr/>
        </p:nvSpPr>
        <p:spPr>
          <a:xfrm>
            <a:off x="42252" y="33289"/>
            <a:ext cx="4035114" cy="3139291"/>
          </a:xfrm>
          <a:prstGeom prst="rect">
            <a:avLst/>
          </a:prstGeom>
          <a:noFill/>
          <a:ln>
            <a:noFill/>
          </a:ln>
        </p:spPr>
        <p:txBody>
          <a:bodyPr spcFirstLastPara="1" wrap="square" lIns="91425" tIns="91425" rIns="91425" bIns="91425" anchor="t" anchorCtr="0">
            <a:spAutoFit/>
          </a:bodyPr>
          <a:lstStyle/>
          <a:p>
            <a:r>
              <a:rPr lang="en-IN" sz="1200" b="1" dirty="0"/>
              <a:t>🛖 Problem :</a:t>
            </a:r>
          </a:p>
          <a:p>
            <a:endParaRPr lang="en-IN" sz="1200" dirty="0"/>
          </a:p>
          <a:p>
            <a:r>
              <a:rPr lang="en-IN" sz="1200" dirty="0"/>
              <a:t>Rural tourism locations throughout India are deficient in digital visibility and direct booking mechanisms, which restricts economic prospects for local communities, while </a:t>
            </a:r>
            <a:r>
              <a:rPr lang="en-IN" sz="1200" dirty="0" err="1"/>
              <a:t>traveler’s</a:t>
            </a:r>
            <a:r>
              <a:rPr lang="en-IN" sz="1200" dirty="0"/>
              <a:t> seek authentic experiences and</a:t>
            </a:r>
          </a:p>
          <a:p>
            <a:r>
              <a:rPr lang="en-IN" sz="1200" dirty="0"/>
              <a:t>sustainable tourism options that benefit local populations.</a:t>
            </a:r>
          </a:p>
          <a:p>
            <a:endParaRPr lang="en-IN" sz="1200" b="1" dirty="0"/>
          </a:p>
          <a:p>
            <a:r>
              <a:rPr lang="en-IN" sz="1200" b="1" dirty="0"/>
              <a:t>Solution Plan :</a:t>
            </a:r>
          </a:p>
          <a:p>
            <a:br>
              <a:rPr lang="en-IN" sz="1200" dirty="0"/>
            </a:br>
            <a:r>
              <a:rPr lang="en-IN" sz="1200" b="1" dirty="0"/>
              <a:t>🌱 </a:t>
            </a:r>
            <a:r>
              <a:rPr lang="en-IN" sz="1200" dirty="0"/>
              <a:t>Create an all-encompassing mobile and web application with advanced technology that highlights rural tourism experiences, facilitates direct bookings with the community, guarantees equitable distribution to local stakeholders, and advocates for sustainable tourism practices with an emphasis on cultural preservation.</a:t>
            </a:r>
          </a:p>
        </p:txBody>
      </p:sp>
      <p:sp>
        <p:nvSpPr>
          <p:cNvPr id="4" name="TextBox 3">
            <a:extLst>
              <a:ext uri="{FF2B5EF4-FFF2-40B4-BE49-F238E27FC236}">
                <a16:creationId xmlns:a16="http://schemas.microsoft.com/office/drawing/2014/main" id="{40E380F0-7E88-5498-419F-90DF7CF003E7}"/>
              </a:ext>
            </a:extLst>
          </p:cNvPr>
          <p:cNvSpPr txBox="1"/>
          <p:nvPr/>
        </p:nvSpPr>
        <p:spPr>
          <a:xfrm>
            <a:off x="64339" y="3117804"/>
            <a:ext cx="9015321" cy="2554545"/>
          </a:xfrm>
          <a:prstGeom prst="rect">
            <a:avLst/>
          </a:prstGeom>
          <a:noFill/>
        </p:spPr>
        <p:txBody>
          <a:bodyPr wrap="square" rtlCol="0">
            <a:spAutoFit/>
          </a:bodyPr>
          <a:lstStyle/>
          <a:p>
            <a:r>
              <a:rPr lang="en-IN" b="1" dirty="0"/>
              <a:t>🛖 </a:t>
            </a:r>
            <a:r>
              <a:rPr lang="en-IN" sz="1200" b="1" dirty="0"/>
              <a:t>Solution Approach: </a:t>
            </a:r>
          </a:p>
          <a:p>
            <a:endParaRPr lang="en-IN" sz="1200" b="1" dirty="0"/>
          </a:p>
          <a:p>
            <a:r>
              <a:rPr lang="en-IN" sz="1200" b="1" dirty="0"/>
              <a:t>AI-Driven Rural Tourism Platform Concept</a:t>
            </a:r>
          </a:p>
          <a:p>
            <a:br>
              <a:rPr lang="en-IN" sz="1200" dirty="0"/>
            </a:br>
            <a:r>
              <a:rPr lang="en-IN" sz="1200" dirty="0"/>
              <a:t>Rural India’s tourism potential is hampered by limited online presence and fragmented booking channels.  Studies note that </a:t>
            </a:r>
            <a:r>
              <a:rPr lang="en-IN" sz="1200" b="1" dirty="0"/>
              <a:t>“rural destinations often lack digital visibility”</a:t>
            </a:r>
            <a:r>
              <a:rPr lang="en-IN" sz="1200" dirty="0"/>
              <a:t>, with scarce information on transportation or lodging, making them seem inaccessible .  Travelers today expect mobile tools, AI chatbots and local-language support to find and book offbeat sites . Our solution is a unified mobile/web app (with Android, iOS and Web interfaces) that showcases rural experiences, enables direct local bookings, and embeds AI-powered features for personalization, sustainability and cultural preservation.</a:t>
            </a:r>
          </a:p>
          <a:p>
            <a:endParaRPr lang="en-IN" sz="1200" b="1" dirty="0"/>
          </a:p>
          <a:p>
            <a:br>
              <a:rPr lang="en-IN" sz="1200" dirty="0"/>
            </a:br>
            <a:r>
              <a:rPr lang="en-IN" sz="1200" dirty="0">
                <a:ea typeface="Aptos" panose="020B0004020202020204" pitchFamily="34" charset="0"/>
                <a:cs typeface="Times New Roman" panose="02020603050405020304" pitchFamily="18" charset="0"/>
              </a:rPr>
              <a:t> </a:t>
            </a:r>
            <a:endParaRPr lang="en-IN" sz="1200" dirty="0">
              <a:ea typeface="Google Sans"/>
              <a:cs typeface="Google Sans"/>
              <a:sym typeface="Google Sans"/>
            </a:endParaRPr>
          </a:p>
          <a:p>
            <a:endParaRPr lang="en-US" dirty="0"/>
          </a:p>
        </p:txBody>
      </p:sp>
      <p:pic>
        <p:nvPicPr>
          <p:cNvPr id="5" name="Picture 4" descr="A poster of a hand holding a phone&#10;&#10;AI-generated content may be incorrect.">
            <a:extLst>
              <a:ext uri="{FF2B5EF4-FFF2-40B4-BE49-F238E27FC236}">
                <a16:creationId xmlns:a16="http://schemas.microsoft.com/office/drawing/2014/main" id="{E7FDD5C1-25C8-AF5E-F86E-87AC69255EF6}"/>
              </a:ext>
            </a:extLst>
          </p:cNvPr>
          <p:cNvPicPr>
            <a:picLocks noChangeAspect="1"/>
          </p:cNvPicPr>
          <p:nvPr/>
        </p:nvPicPr>
        <p:blipFill>
          <a:blip r:embed="rId4"/>
          <a:stretch>
            <a:fillRect/>
          </a:stretch>
        </p:blipFill>
        <p:spPr>
          <a:xfrm>
            <a:off x="4077366" y="0"/>
            <a:ext cx="5066634" cy="33777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B8C4944C-C61A-A772-3E30-F8C18F2C6356}"/>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CF750539-8D6D-B9D8-F216-E56AE7161EFF}"/>
              </a:ext>
            </a:extLst>
          </p:cNvPr>
          <p:cNvPicPr>
            <a:picLocks noGrp="1" noRot="1" noChangeAspect="1" noMove="1" noResize="1" noEditPoints="1" noAdjustHandles="1" noChangeArrowheads="1" noChangeShapeType="1" noCrop="1"/>
          </p:cNvPicPr>
          <p:nvPr/>
        </p:nvPicPr>
        <p:blipFill>
          <a:blip r:embed="rId3"/>
          <a:stretch>
            <a:fillRect/>
          </a:stretch>
        </p:blipFill>
        <p:spPr>
          <a:xfrm>
            <a:off x="8240113" y="4636659"/>
            <a:ext cx="756968" cy="387165"/>
          </a:xfrm>
          <a:prstGeom prst="rect">
            <a:avLst/>
          </a:prstGeom>
          <a:noFill/>
        </p:spPr>
      </p:pic>
      <p:grpSp>
        <p:nvGrpSpPr>
          <p:cNvPr id="10" name="Group 9">
            <a:extLst>
              <a:ext uri="{FF2B5EF4-FFF2-40B4-BE49-F238E27FC236}">
                <a16:creationId xmlns:a16="http://schemas.microsoft.com/office/drawing/2014/main" id="{815E5917-8AF0-6BA8-F5AD-8AE4CEE0BC39}"/>
              </a:ext>
            </a:extLst>
          </p:cNvPr>
          <p:cNvGrpSpPr>
            <a:grpSpLocks noGrp="1" noUngrp="1" noRot="1" noMove="1" noResize="1"/>
          </p:cNvGrpSpPr>
          <p:nvPr/>
        </p:nvGrpSpPr>
        <p:grpSpPr>
          <a:xfrm>
            <a:off x="0" y="2153639"/>
            <a:ext cx="9144000" cy="1036128"/>
            <a:chOff x="0" y="2893263"/>
            <a:chExt cx="12147746" cy="989957"/>
          </a:xfrm>
          <a:solidFill>
            <a:srgbClr val="00B0F0">
              <a:alpha val="14000"/>
            </a:srgbClr>
          </a:solidFill>
        </p:grpSpPr>
        <p:grpSp>
          <p:nvGrpSpPr>
            <p:cNvPr id="11" name="Group 10">
              <a:extLst>
                <a:ext uri="{FF2B5EF4-FFF2-40B4-BE49-F238E27FC236}">
                  <a16:creationId xmlns:a16="http://schemas.microsoft.com/office/drawing/2014/main" id="{CC795015-649D-2C58-C351-6529BBAA0BCF}"/>
                </a:ext>
              </a:extLst>
            </p:cNvPr>
            <p:cNvGrpSpPr>
              <a:grpSpLocks noGrp="1" noUngrp="1" noRot="1" noChangeAspect="1" noMove="1" noResize="1"/>
            </p:cNvGrpSpPr>
            <p:nvPr/>
          </p:nvGrpSpPr>
          <p:grpSpPr bwMode="auto">
            <a:xfrm>
              <a:off x="11231781" y="2893263"/>
              <a:ext cx="915965" cy="989957"/>
              <a:chOff x="3484" y="1775"/>
              <a:chExt cx="718" cy="776"/>
            </a:xfrm>
            <a:grpFill/>
          </p:grpSpPr>
          <p:sp>
            <p:nvSpPr>
              <p:cNvPr id="15" name="Rectangle 14">
                <a:extLst>
                  <a:ext uri="{FF2B5EF4-FFF2-40B4-BE49-F238E27FC236}">
                    <a16:creationId xmlns:a16="http://schemas.microsoft.com/office/drawing/2014/main" id="{6CD7AD34-BEDD-7294-C176-A8DD9730A272}"/>
                  </a:ext>
                </a:extLst>
              </p:cNvPr>
              <p:cNvSpPr>
                <a:spLocks noGrp="1" noRot="1" noMove="1" noResize="1" noEditPoints="1" noAdjustHandles="1" noChangeArrowheads="1" noChangeShapeType="1"/>
              </p:cNvSpPr>
              <p:nvPr userDrawn="1"/>
            </p:nvSpPr>
            <p:spPr bwMode="auto">
              <a:xfrm>
                <a:off x="3484" y="1776"/>
                <a:ext cx="88" cy="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21">
                <a:extLst>
                  <a:ext uri="{FF2B5EF4-FFF2-40B4-BE49-F238E27FC236}">
                    <a16:creationId xmlns:a16="http://schemas.microsoft.com/office/drawing/2014/main" id="{7BA38251-734F-49B8-C237-B909E6F819B6}"/>
                  </a:ext>
                </a:extLst>
              </p:cNvPr>
              <p:cNvSpPr>
                <a:spLocks noGrp="1" noRot="1" noMove="1" noResize="1" noEditPoints="1" noAdjustHandles="1" noChangeArrowheads="1" noChangeShapeType="1"/>
              </p:cNvSpPr>
              <p:nvPr userDrawn="1"/>
            </p:nvSpPr>
            <p:spPr bwMode="auto">
              <a:xfrm>
                <a:off x="3551" y="1775"/>
                <a:ext cx="651" cy="776"/>
              </a:xfrm>
              <a:custGeom>
                <a:avLst/>
                <a:gdLst>
                  <a:gd name="T0" fmla="*/ 95 w 2830"/>
                  <a:gd name="T1" fmla="*/ 4 h 3366"/>
                  <a:gd name="T2" fmla="*/ 892 w 2830"/>
                  <a:gd name="T3" fmla="*/ 720 h 3366"/>
                  <a:gd name="T4" fmla="*/ 892 w 2830"/>
                  <a:gd name="T5" fmla="*/ 151 h 3366"/>
                  <a:gd name="T6" fmla="*/ 892 w 2830"/>
                  <a:gd name="T7" fmla="*/ 0 h 3366"/>
                  <a:gd name="T8" fmla="*/ 1008 w 2830"/>
                  <a:gd name="T9" fmla="*/ 97 h 3366"/>
                  <a:gd name="T10" fmla="*/ 2768 w 2830"/>
                  <a:gd name="T11" fmla="*/ 1577 h 3366"/>
                  <a:gd name="T12" fmla="*/ 2830 w 2830"/>
                  <a:gd name="T13" fmla="*/ 1629 h 3366"/>
                  <a:gd name="T14" fmla="*/ 2770 w 2830"/>
                  <a:gd name="T15" fmla="*/ 1683 h 3366"/>
                  <a:gd name="T16" fmla="*/ 892 w 2830"/>
                  <a:gd name="T17" fmla="*/ 3366 h 3366"/>
                  <a:gd name="T18" fmla="*/ 892 w 2830"/>
                  <a:gd name="T19" fmla="*/ 3177 h 3366"/>
                  <a:gd name="T20" fmla="*/ 2616 w 2830"/>
                  <a:gd name="T21" fmla="*/ 1632 h 3366"/>
                  <a:gd name="T22" fmla="*/ 1033 w 2830"/>
                  <a:gd name="T23" fmla="*/ 302 h 3366"/>
                  <a:gd name="T24" fmla="*/ 1033 w 2830"/>
                  <a:gd name="T25" fmla="*/ 847 h 3366"/>
                  <a:gd name="T26" fmla="*/ 1847 w 2830"/>
                  <a:gd name="T27" fmla="*/ 1578 h 3366"/>
                  <a:gd name="T28" fmla="*/ 1905 w 2830"/>
                  <a:gd name="T29" fmla="*/ 1630 h 3366"/>
                  <a:gd name="T30" fmla="*/ 1847 w 2830"/>
                  <a:gd name="T31" fmla="*/ 1683 h 3366"/>
                  <a:gd name="T32" fmla="*/ 1010 w 2830"/>
                  <a:gd name="T33" fmla="*/ 2438 h 3366"/>
                  <a:gd name="T34" fmla="*/ 892 w 2830"/>
                  <a:gd name="T35" fmla="*/ 2545 h 3366"/>
                  <a:gd name="T36" fmla="*/ 892 w 2830"/>
                  <a:gd name="T37" fmla="*/ 2386 h 3366"/>
                  <a:gd name="T38" fmla="*/ 892 w 2830"/>
                  <a:gd name="T39" fmla="*/ 909 h 3366"/>
                  <a:gd name="T40" fmla="*/ 0 w 2830"/>
                  <a:gd name="T41" fmla="*/ 108 h 3366"/>
                  <a:gd name="T42" fmla="*/ 94 w 2830"/>
                  <a:gd name="T43" fmla="*/ 4 h 3366"/>
                  <a:gd name="T44" fmla="*/ 95 w 2830"/>
                  <a:gd name="T45" fmla="*/ 4 h 3366"/>
                  <a:gd name="T46" fmla="*/ 1695 w 2830"/>
                  <a:gd name="T47" fmla="*/ 1631 h 3366"/>
                  <a:gd name="T48" fmla="*/ 1033 w 2830"/>
                  <a:gd name="T49" fmla="*/ 1036 h 3366"/>
                  <a:gd name="T50" fmla="*/ 1033 w 2830"/>
                  <a:gd name="T51" fmla="*/ 2227 h 3366"/>
                  <a:gd name="T52" fmla="*/ 1695 w 2830"/>
                  <a:gd name="T53" fmla="*/ 1631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30" h="3366">
                    <a:moveTo>
                      <a:pt x="95" y="4"/>
                    </a:moveTo>
                    <a:lnTo>
                      <a:pt x="892" y="720"/>
                    </a:lnTo>
                    <a:lnTo>
                      <a:pt x="892" y="151"/>
                    </a:lnTo>
                    <a:lnTo>
                      <a:pt x="892" y="0"/>
                    </a:lnTo>
                    <a:lnTo>
                      <a:pt x="1008" y="97"/>
                    </a:lnTo>
                    <a:lnTo>
                      <a:pt x="2768" y="1577"/>
                    </a:lnTo>
                    <a:lnTo>
                      <a:pt x="2830" y="1629"/>
                    </a:lnTo>
                    <a:lnTo>
                      <a:pt x="2770" y="1683"/>
                    </a:lnTo>
                    <a:lnTo>
                      <a:pt x="892" y="3366"/>
                    </a:lnTo>
                    <a:lnTo>
                      <a:pt x="892" y="3177"/>
                    </a:lnTo>
                    <a:lnTo>
                      <a:pt x="2616" y="1632"/>
                    </a:lnTo>
                    <a:lnTo>
                      <a:pt x="1033" y="302"/>
                    </a:lnTo>
                    <a:lnTo>
                      <a:pt x="1033" y="847"/>
                    </a:lnTo>
                    <a:lnTo>
                      <a:pt x="1847" y="1578"/>
                    </a:lnTo>
                    <a:lnTo>
                      <a:pt x="1905" y="1630"/>
                    </a:lnTo>
                    <a:lnTo>
                      <a:pt x="1847" y="1683"/>
                    </a:lnTo>
                    <a:lnTo>
                      <a:pt x="1010" y="2438"/>
                    </a:lnTo>
                    <a:lnTo>
                      <a:pt x="892" y="2545"/>
                    </a:lnTo>
                    <a:lnTo>
                      <a:pt x="892" y="2386"/>
                    </a:lnTo>
                    <a:lnTo>
                      <a:pt x="892" y="909"/>
                    </a:lnTo>
                    <a:lnTo>
                      <a:pt x="0" y="108"/>
                    </a:lnTo>
                    <a:lnTo>
                      <a:pt x="94" y="4"/>
                    </a:lnTo>
                    <a:lnTo>
                      <a:pt x="95" y="4"/>
                    </a:lnTo>
                    <a:close/>
                    <a:moveTo>
                      <a:pt x="1695" y="1631"/>
                    </a:moveTo>
                    <a:lnTo>
                      <a:pt x="1033" y="1036"/>
                    </a:lnTo>
                    <a:lnTo>
                      <a:pt x="1033" y="2227"/>
                    </a:lnTo>
                    <a:lnTo>
                      <a:pt x="1695" y="163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2" name="Group 11">
              <a:extLst>
                <a:ext uri="{FF2B5EF4-FFF2-40B4-BE49-F238E27FC236}">
                  <a16:creationId xmlns:a16="http://schemas.microsoft.com/office/drawing/2014/main" id="{DAE6630D-167A-D152-D7A1-F08FE9993059}"/>
                </a:ext>
              </a:extLst>
            </p:cNvPr>
            <p:cNvGrpSpPr>
              <a:grpSpLocks noGrp="1" noUngrp="1" noRot="1" noMove="1" noResize="1"/>
            </p:cNvGrpSpPr>
            <p:nvPr/>
          </p:nvGrpSpPr>
          <p:grpSpPr>
            <a:xfrm>
              <a:off x="0" y="2893263"/>
              <a:ext cx="915966" cy="989957"/>
              <a:chOff x="0" y="2829799"/>
              <a:chExt cx="1139826" cy="1231900"/>
            </a:xfrm>
            <a:grpFill/>
          </p:grpSpPr>
          <p:sp>
            <p:nvSpPr>
              <p:cNvPr id="13" name="Rectangle 12">
                <a:extLst>
                  <a:ext uri="{FF2B5EF4-FFF2-40B4-BE49-F238E27FC236}">
                    <a16:creationId xmlns:a16="http://schemas.microsoft.com/office/drawing/2014/main" id="{4395262C-85CD-A0C5-D5B7-772B395CFF6A}"/>
                  </a:ext>
                </a:extLst>
              </p:cNvPr>
              <p:cNvSpPr>
                <a:spLocks noGrp="1" noRot="1" noMove="1" noResize="1" noEditPoints="1" noAdjustHandles="1" noChangeArrowheads="1" noChangeShapeType="1"/>
              </p:cNvSpPr>
              <p:nvPr userDrawn="1"/>
            </p:nvSpPr>
            <p:spPr bwMode="auto">
              <a:xfrm>
                <a:off x="0" y="2831387"/>
                <a:ext cx="139700" cy="1171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a:extLst>
                  <a:ext uri="{FF2B5EF4-FFF2-40B4-BE49-F238E27FC236}">
                    <a16:creationId xmlns:a16="http://schemas.microsoft.com/office/drawing/2014/main" id="{0741088C-39F9-1A01-5D93-81C7DAA76C8F}"/>
                  </a:ext>
                </a:extLst>
              </p:cNvPr>
              <p:cNvSpPr>
                <a:spLocks noGrp="1" noRot="1" noMove="1" noResize="1" noEditPoints="1" noAdjustHandles="1" noChangeArrowheads="1" noChangeShapeType="1"/>
              </p:cNvSpPr>
              <p:nvPr userDrawn="1"/>
            </p:nvSpPr>
            <p:spPr bwMode="auto">
              <a:xfrm>
                <a:off x="106363" y="2829799"/>
                <a:ext cx="1033463" cy="1231900"/>
              </a:xfrm>
              <a:custGeom>
                <a:avLst/>
                <a:gdLst>
                  <a:gd name="T0" fmla="*/ 95 w 2830"/>
                  <a:gd name="T1" fmla="*/ 4 h 3366"/>
                  <a:gd name="T2" fmla="*/ 892 w 2830"/>
                  <a:gd name="T3" fmla="*/ 720 h 3366"/>
                  <a:gd name="T4" fmla="*/ 892 w 2830"/>
                  <a:gd name="T5" fmla="*/ 151 h 3366"/>
                  <a:gd name="T6" fmla="*/ 892 w 2830"/>
                  <a:gd name="T7" fmla="*/ 0 h 3366"/>
                  <a:gd name="T8" fmla="*/ 1008 w 2830"/>
                  <a:gd name="T9" fmla="*/ 97 h 3366"/>
                  <a:gd name="T10" fmla="*/ 2768 w 2830"/>
                  <a:gd name="T11" fmla="*/ 1577 h 3366"/>
                  <a:gd name="T12" fmla="*/ 2830 w 2830"/>
                  <a:gd name="T13" fmla="*/ 1629 h 3366"/>
                  <a:gd name="T14" fmla="*/ 2770 w 2830"/>
                  <a:gd name="T15" fmla="*/ 1683 h 3366"/>
                  <a:gd name="T16" fmla="*/ 892 w 2830"/>
                  <a:gd name="T17" fmla="*/ 3366 h 3366"/>
                  <a:gd name="T18" fmla="*/ 892 w 2830"/>
                  <a:gd name="T19" fmla="*/ 3177 h 3366"/>
                  <a:gd name="T20" fmla="*/ 2616 w 2830"/>
                  <a:gd name="T21" fmla="*/ 1632 h 3366"/>
                  <a:gd name="T22" fmla="*/ 1033 w 2830"/>
                  <a:gd name="T23" fmla="*/ 302 h 3366"/>
                  <a:gd name="T24" fmla="*/ 1033 w 2830"/>
                  <a:gd name="T25" fmla="*/ 847 h 3366"/>
                  <a:gd name="T26" fmla="*/ 1847 w 2830"/>
                  <a:gd name="T27" fmla="*/ 1578 h 3366"/>
                  <a:gd name="T28" fmla="*/ 1905 w 2830"/>
                  <a:gd name="T29" fmla="*/ 1630 h 3366"/>
                  <a:gd name="T30" fmla="*/ 1847 w 2830"/>
                  <a:gd name="T31" fmla="*/ 1683 h 3366"/>
                  <a:gd name="T32" fmla="*/ 1010 w 2830"/>
                  <a:gd name="T33" fmla="*/ 2438 h 3366"/>
                  <a:gd name="T34" fmla="*/ 892 w 2830"/>
                  <a:gd name="T35" fmla="*/ 2545 h 3366"/>
                  <a:gd name="T36" fmla="*/ 892 w 2830"/>
                  <a:gd name="T37" fmla="*/ 2386 h 3366"/>
                  <a:gd name="T38" fmla="*/ 892 w 2830"/>
                  <a:gd name="T39" fmla="*/ 909 h 3366"/>
                  <a:gd name="T40" fmla="*/ 0 w 2830"/>
                  <a:gd name="T41" fmla="*/ 108 h 3366"/>
                  <a:gd name="T42" fmla="*/ 94 w 2830"/>
                  <a:gd name="T43" fmla="*/ 4 h 3366"/>
                  <a:gd name="T44" fmla="*/ 95 w 2830"/>
                  <a:gd name="T45" fmla="*/ 4 h 3366"/>
                  <a:gd name="T46" fmla="*/ 1695 w 2830"/>
                  <a:gd name="T47" fmla="*/ 1631 h 3366"/>
                  <a:gd name="T48" fmla="*/ 1033 w 2830"/>
                  <a:gd name="T49" fmla="*/ 1036 h 3366"/>
                  <a:gd name="T50" fmla="*/ 1033 w 2830"/>
                  <a:gd name="T51" fmla="*/ 2227 h 3366"/>
                  <a:gd name="T52" fmla="*/ 1695 w 2830"/>
                  <a:gd name="T53" fmla="*/ 1631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30" h="3366">
                    <a:moveTo>
                      <a:pt x="95" y="4"/>
                    </a:moveTo>
                    <a:lnTo>
                      <a:pt x="892" y="720"/>
                    </a:lnTo>
                    <a:lnTo>
                      <a:pt x="892" y="151"/>
                    </a:lnTo>
                    <a:lnTo>
                      <a:pt x="892" y="0"/>
                    </a:lnTo>
                    <a:lnTo>
                      <a:pt x="1008" y="97"/>
                    </a:lnTo>
                    <a:lnTo>
                      <a:pt x="2768" y="1577"/>
                    </a:lnTo>
                    <a:lnTo>
                      <a:pt x="2830" y="1629"/>
                    </a:lnTo>
                    <a:lnTo>
                      <a:pt x="2770" y="1683"/>
                    </a:lnTo>
                    <a:lnTo>
                      <a:pt x="892" y="3366"/>
                    </a:lnTo>
                    <a:lnTo>
                      <a:pt x="892" y="3177"/>
                    </a:lnTo>
                    <a:lnTo>
                      <a:pt x="2616" y="1632"/>
                    </a:lnTo>
                    <a:lnTo>
                      <a:pt x="1033" y="302"/>
                    </a:lnTo>
                    <a:lnTo>
                      <a:pt x="1033" y="847"/>
                    </a:lnTo>
                    <a:lnTo>
                      <a:pt x="1847" y="1578"/>
                    </a:lnTo>
                    <a:lnTo>
                      <a:pt x="1905" y="1630"/>
                    </a:lnTo>
                    <a:lnTo>
                      <a:pt x="1847" y="1683"/>
                    </a:lnTo>
                    <a:lnTo>
                      <a:pt x="1010" y="2438"/>
                    </a:lnTo>
                    <a:lnTo>
                      <a:pt x="892" y="2545"/>
                    </a:lnTo>
                    <a:lnTo>
                      <a:pt x="892" y="2386"/>
                    </a:lnTo>
                    <a:lnTo>
                      <a:pt x="892" y="909"/>
                    </a:lnTo>
                    <a:lnTo>
                      <a:pt x="0" y="108"/>
                    </a:lnTo>
                    <a:lnTo>
                      <a:pt x="94" y="4"/>
                    </a:lnTo>
                    <a:lnTo>
                      <a:pt x="95" y="4"/>
                    </a:lnTo>
                    <a:close/>
                    <a:moveTo>
                      <a:pt x="1695" y="1631"/>
                    </a:moveTo>
                    <a:lnTo>
                      <a:pt x="1033" y="1036"/>
                    </a:lnTo>
                    <a:lnTo>
                      <a:pt x="1033" y="2227"/>
                    </a:lnTo>
                    <a:lnTo>
                      <a:pt x="1695" y="163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4" name="TextBox 3">
            <a:extLst>
              <a:ext uri="{FF2B5EF4-FFF2-40B4-BE49-F238E27FC236}">
                <a16:creationId xmlns:a16="http://schemas.microsoft.com/office/drawing/2014/main" id="{2E3172BE-C1B8-66C1-B77C-7A97F2D72F99}"/>
              </a:ext>
            </a:extLst>
          </p:cNvPr>
          <p:cNvSpPr txBox="1"/>
          <p:nvPr/>
        </p:nvSpPr>
        <p:spPr>
          <a:xfrm>
            <a:off x="84504" y="112001"/>
            <a:ext cx="8755944" cy="4893647"/>
          </a:xfrm>
          <a:prstGeom prst="rect">
            <a:avLst/>
          </a:prstGeom>
          <a:noFill/>
        </p:spPr>
        <p:txBody>
          <a:bodyPr wrap="square" rtlCol="0">
            <a:spAutoFit/>
          </a:bodyPr>
          <a:lstStyle/>
          <a:p>
            <a:br>
              <a:rPr lang="en-IN" sz="1200" dirty="0"/>
            </a:br>
            <a:r>
              <a:rPr lang="en-IN" b="1" dirty="0"/>
              <a:t>🛖 Key Features</a:t>
            </a:r>
          </a:p>
          <a:p>
            <a:endParaRPr lang="en-IN" sz="1200" b="1" dirty="0"/>
          </a:p>
          <a:p>
            <a:r>
              <a:rPr lang="en-IN" b="1" dirty="0"/>
              <a:t>🌱 </a:t>
            </a:r>
            <a:r>
              <a:rPr lang="en-IN" sz="1200" b="1" dirty="0"/>
              <a:t>Discovery &amp; Personalized Itineraries:</a:t>
            </a:r>
            <a:r>
              <a:rPr lang="en-IN" sz="1200" dirty="0"/>
              <a:t> The app lists rural attractions by </a:t>
            </a:r>
            <a:r>
              <a:rPr lang="en-IN" sz="1200" b="1" dirty="0"/>
              <a:t>category</a:t>
            </a:r>
            <a:r>
              <a:rPr lang="en-IN" sz="1200" dirty="0"/>
              <a:t> (heritage, nature/eco, adventure, farm/</a:t>
            </a:r>
            <a:r>
              <a:rPr lang="en-IN" sz="1200" dirty="0" err="1"/>
              <a:t>agri</a:t>
            </a:r>
            <a:r>
              <a:rPr lang="en-IN" sz="1200" dirty="0"/>
              <a:t>-tourism, crafts/festivals, etc.) and uses AI recommendation engines to tailor suggestions.  For example, an ML model could suggest local homestays or tribal village treks when a user shows interest in culture or nature.  Interactive maps and short videos (even VR/AR previews) help visitors “see” a village’s highlights before arrival.</a:t>
            </a:r>
          </a:p>
          <a:p>
            <a:endParaRPr lang="en-IN" sz="1200" dirty="0"/>
          </a:p>
          <a:p>
            <a:r>
              <a:rPr lang="en-IN" b="1" dirty="0"/>
              <a:t>🌱 </a:t>
            </a:r>
            <a:r>
              <a:rPr lang="en-IN" sz="1200" b="1" dirty="0"/>
              <a:t>Rich Multimedia Content:</a:t>
            </a:r>
            <a:r>
              <a:rPr lang="en-IN" sz="1200" dirty="0"/>
              <a:t> Each listing includes photos, 360° panoramas or augmented reality (AR) overlays that </a:t>
            </a:r>
            <a:r>
              <a:rPr lang="en-IN" sz="1200" b="1" dirty="0"/>
              <a:t>bring local culture to life</a:t>
            </a:r>
            <a:r>
              <a:rPr lang="en-IN" sz="1200" dirty="0"/>
              <a:t>.  For instance, pointing the app’s camera at a temple ruin could trigger an AR reconstruction showing villagers performing historic rituals.  Virtual reality (VR) tours can recreate seasonal festivals or artisan workshops now lost to time . These immersive previews spark interest in rural heritage and educate visitors.</a:t>
            </a:r>
          </a:p>
          <a:p>
            <a:endParaRPr lang="en-IN" sz="1200" dirty="0"/>
          </a:p>
          <a:p>
            <a:r>
              <a:rPr lang="en-IN" b="1" dirty="0"/>
              <a:t>🌱 </a:t>
            </a:r>
            <a:r>
              <a:rPr lang="en-IN" sz="1200" b="1" dirty="0"/>
              <a:t>Local Language &amp; Chatbot Support:</a:t>
            </a:r>
            <a:r>
              <a:rPr lang="en-IN" sz="1200" dirty="0"/>
              <a:t> The platform uses NLP and speech AI to overcome language barriers .  A built-in chatbot handles queries in Hindi, Tamil, Bengali, etc., translating between tourists and villagers. It can answer questions about local customs, farming practices or directions. Voice-based search (like asking “Where is the best village homestay nearby?” in a local dialect) and multi-lingual content make the app accessible to users.</a:t>
            </a:r>
          </a:p>
          <a:p>
            <a:endParaRPr lang="en-IN" sz="1200" dirty="0"/>
          </a:p>
          <a:p>
            <a:r>
              <a:rPr lang="en-IN" b="1" dirty="0"/>
              <a:t>🌱 </a:t>
            </a:r>
            <a:r>
              <a:rPr lang="en-IN" sz="1200" b="1" dirty="0"/>
              <a:t>Direct Booking Engine:</a:t>
            </a:r>
            <a:r>
              <a:rPr lang="en-IN" sz="1200" dirty="0"/>
              <a:t> Travelers can book homestays, guided tours, craft workshops and farm stays directly </a:t>
            </a:r>
            <a:r>
              <a:rPr lang="en-IN" sz="1200" b="1" dirty="0"/>
              <a:t>through the app’s secure payment portal</a:t>
            </a:r>
            <a:r>
              <a:rPr lang="en-IN" sz="1200" dirty="0"/>
              <a:t>. Integrated digital payments (e.g. UPI, mobile wallets) enable instant, cashless transactions . By removing big online travel agencies (OTAs), the app ensures </a:t>
            </a:r>
            <a:r>
              <a:rPr lang="en-IN" sz="1200" i="1" dirty="0"/>
              <a:t>all</a:t>
            </a:r>
            <a:r>
              <a:rPr lang="en-IN" sz="1200" dirty="0"/>
              <a:t> booking revenue goes to local hosts.  As one social-enterprise founder observes, “direct bookings ensure </a:t>
            </a:r>
            <a:r>
              <a:rPr lang="en-IN" sz="1200" b="1" dirty="0"/>
              <a:t>100% of the travel spend goes to local businesses and communities</a:t>
            </a:r>
            <a:r>
              <a:rPr lang="en-IN" sz="1200" dirty="0"/>
              <a:t>”.</a:t>
            </a:r>
            <a:br>
              <a:rPr lang="en-IN" sz="1200" dirty="0"/>
            </a:br>
            <a:endParaRPr lang="en-IN" sz="1200" dirty="0"/>
          </a:p>
          <a:p>
            <a:endParaRPr lang="en-US" dirty="0"/>
          </a:p>
        </p:txBody>
      </p:sp>
    </p:spTree>
    <p:extLst>
      <p:ext uri="{BB962C8B-B14F-4D97-AF65-F5344CB8AC3E}">
        <p14:creationId xmlns:p14="http://schemas.microsoft.com/office/powerpoint/2010/main" val="4098196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4D64-498C-DE24-86BD-CFBE82ECBF22}"/>
              </a:ext>
            </a:extLst>
          </p:cNvPr>
          <p:cNvSpPr>
            <a:spLocks noGrp="1"/>
          </p:cNvSpPr>
          <p:nvPr>
            <p:ph type="title"/>
          </p:nvPr>
        </p:nvSpPr>
        <p:spPr>
          <a:xfrm>
            <a:off x="311700" y="2107096"/>
            <a:ext cx="8520600" cy="885554"/>
          </a:xfrm>
        </p:spPr>
        <p:txBody>
          <a:bodyPr>
            <a:noAutofit/>
          </a:bodyPr>
          <a:lstStyle/>
          <a:p>
            <a:pPr algn="l"/>
            <a:r>
              <a:rPr lang="en-IN" sz="1200" b="1" dirty="0"/>
              <a:t>🌱 Equitable Revenue Sharing:</a:t>
            </a:r>
            <a:r>
              <a:rPr lang="en-IN" sz="1200" dirty="0"/>
              <a:t> Bookings trigger transparent revenue splits. A configurable rule might allocate, say, 80–90% of each payment to the host family or village development, and the remainder to app maintenance. </a:t>
            </a:r>
            <a:br>
              <a:rPr lang="en-IN" sz="1200" dirty="0"/>
            </a:br>
            <a:br>
              <a:rPr lang="en-IN" sz="1200" dirty="0"/>
            </a:br>
            <a:r>
              <a:rPr lang="en-IN" sz="1200" b="1" dirty="0"/>
              <a:t>🌱 Community Marketplace:</a:t>
            </a:r>
            <a:r>
              <a:rPr lang="en-IN" sz="1200" dirty="0"/>
              <a:t> Beyond stays, the app doubles as a marketplace for </a:t>
            </a:r>
            <a:r>
              <a:rPr lang="en-IN" sz="1200" b="1" dirty="0"/>
              <a:t>local goods</a:t>
            </a:r>
            <a:r>
              <a:rPr lang="en-IN" sz="1200" dirty="0"/>
              <a:t>. Artisans can list handicrafts, handlooms, organic produce or cookery classes. AI matchmaking suggests items based on visitor interests (e.g. recommending bamboo crafts to a </a:t>
            </a:r>
            <a:r>
              <a:rPr lang="en-IN" sz="1200" dirty="0" err="1"/>
              <a:t>traveler</a:t>
            </a:r>
            <a:r>
              <a:rPr lang="en-IN" sz="1200" dirty="0"/>
              <a:t> who enjoyed a forest trek) . This raises demand for traditional products, preserving techniques and generating income.  The app can even connect tourists with farmers for a village lunch or organic farm tour, supporting sustainable agriculture .</a:t>
            </a:r>
            <a:br>
              <a:rPr lang="en-IN" sz="1200" dirty="0"/>
            </a:br>
            <a:br>
              <a:rPr lang="en-IN" sz="1200" dirty="0"/>
            </a:br>
            <a:r>
              <a:rPr lang="en-IN" sz="1200" b="1" dirty="0"/>
              <a:t>🌱 Sustainability &amp; Conservation Tools:</a:t>
            </a:r>
            <a:r>
              <a:rPr lang="en-IN" sz="1200" dirty="0"/>
              <a:t> In-app sustainability badges rate accommodations on eco-credentials (solar power, rainwater use, waste management). The AI monitors environmental data (e.g. crowding, waste levels) and suggests optimal itineraries to minimize impact . Users earn rewards or discounts for low-carbon choices (walking tours, bicycle rentals, community tree-planting activities). Educational tips highlight local ecology and conservation rules, helping preserve fragile ecosystems. For instance, an image of a wildflower or bird (leveraging on-device vision AI) could trigger information on local flora, enriching awareness of biodiversity.</a:t>
            </a:r>
            <a:br>
              <a:rPr lang="en-IN" sz="1200" dirty="0"/>
            </a:br>
            <a:br>
              <a:rPr lang="en-IN" sz="1200" dirty="0"/>
            </a:br>
            <a:r>
              <a:rPr lang="en-IN" sz="1200" b="1" dirty="0"/>
              <a:t>🌱 Cultural Preservation &amp; Storytelling:</a:t>
            </a:r>
            <a:r>
              <a:rPr lang="en-IN" sz="1200" dirty="0"/>
              <a:t> The app actively </a:t>
            </a:r>
            <a:r>
              <a:rPr lang="en-IN" sz="1200" b="1" dirty="0"/>
              <a:t>celebrates culture</a:t>
            </a:r>
            <a:r>
              <a:rPr lang="en-IN" sz="1200" dirty="0"/>
              <a:t>. It provides historical notes and folklore about each village site, promoting respect and understanding. AI-generated audio guides (in multiple languages) share local legends during tours. When visiting a tribal dance, </a:t>
            </a:r>
            <a:r>
              <a:rPr lang="en-IN" sz="1200" dirty="0" err="1"/>
              <a:t>traveler’s</a:t>
            </a:r>
            <a:r>
              <a:rPr lang="en-IN" sz="1200" dirty="0"/>
              <a:t> get background on its meaning and etiquette. The app also publicizes upcoming village events (festivals, fairs, craft expos) so visitors can participate. By making culture accessible but respected, the platform helps traditions stay vibrant. </a:t>
            </a:r>
            <a:br>
              <a:rPr lang="en-IN" sz="1200" dirty="0"/>
            </a:br>
            <a:br>
              <a:rPr lang="en-IN" sz="1200" dirty="0"/>
            </a:br>
            <a:r>
              <a:rPr lang="en-IN" sz="1200" b="1" dirty="0"/>
              <a:t>🌱 Offline Capabilities:</a:t>
            </a:r>
            <a:r>
              <a:rPr lang="en-IN" sz="1200" dirty="0"/>
              <a:t> Recognizing rural connectivity gaps, the app caches key content (maps, booking receipts, guides) for offline use. Booking/payment sync when service returns. </a:t>
            </a:r>
            <a:endParaRPr lang="en-US" sz="1200" dirty="0"/>
          </a:p>
        </p:txBody>
      </p:sp>
      <p:pic>
        <p:nvPicPr>
          <p:cNvPr id="3" name="Picture 2">
            <a:extLst>
              <a:ext uri="{FF2B5EF4-FFF2-40B4-BE49-F238E27FC236}">
                <a16:creationId xmlns:a16="http://schemas.microsoft.com/office/drawing/2014/main" id="{91D7A951-BC17-570A-9FBA-4B94B87F5438}"/>
              </a:ext>
            </a:extLst>
          </p:cNvPr>
          <p:cNvPicPr/>
          <p:nvPr/>
        </p:nvPicPr>
        <p:blipFill>
          <a:blip r:embed="rId2"/>
          <a:stretch>
            <a:fillRect/>
          </a:stretch>
        </p:blipFill>
        <p:spPr>
          <a:xfrm>
            <a:off x="8240113" y="4636659"/>
            <a:ext cx="756968" cy="387165"/>
          </a:xfrm>
          <a:prstGeom prst="rect">
            <a:avLst/>
          </a:prstGeom>
          <a:noFill/>
        </p:spPr>
      </p:pic>
    </p:spTree>
    <p:extLst>
      <p:ext uri="{BB962C8B-B14F-4D97-AF65-F5344CB8AC3E}">
        <p14:creationId xmlns:p14="http://schemas.microsoft.com/office/powerpoint/2010/main" val="1685980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workflow&#10;&#10;AI-generated content may be incorrect.">
            <a:extLst>
              <a:ext uri="{FF2B5EF4-FFF2-40B4-BE49-F238E27FC236}">
                <a16:creationId xmlns:a16="http://schemas.microsoft.com/office/drawing/2014/main" id="{8A77BBB7-2627-569E-34C3-70818144F14F}"/>
              </a:ext>
            </a:extLst>
          </p:cNvPr>
          <p:cNvPicPr>
            <a:picLocks noChangeAspect="1"/>
          </p:cNvPicPr>
          <p:nvPr/>
        </p:nvPicPr>
        <p:blipFill>
          <a:blip r:embed="rId2"/>
          <a:stretch>
            <a:fillRect/>
          </a:stretch>
        </p:blipFill>
        <p:spPr>
          <a:xfrm>
            <a:off x="845820" y="0"/>
            <a:ext cx="3429000" cy="5143500"/>
          </a:xfrm>
          <a:prstGeom prst="rect">
            <a:avLst/>
          </a:prstGeom>
        </p:spPr>
      </p:pic>
      <p:pic>
        <p:nvPicPr>
          <p:cNvPr id="8" name="Picture 7" descr="A diagram of a application&#10;&#10;AI-generated content may be incorrect.">
            <a:extLst>
              <a:ext uri="{FF2B5EF4-FFF2-40B4-BE49-F238E27FC236}">
                <a16:creationId xmlns:a16="http://schemas.microsoft.com/office/drawing/2014/main" id="{333DA49C-593C-006D-0272-8C4CE96BC121}"/>
              </a:ext>
            </a:extLst>
          </p:cNvPr>
          <p:cNvPicPr>
            <a:picLocks noChangeAspect="1"/>
          </p:cNvPicPr>
          <p:nvPr/>
        </p:nvPicPr>
        <p:blipFill>
          <a:blip r:embed="rId3"/>
          <a:stretch>
            <a:fillRect/>
          </a:stretch>
        </p:blipFill>
        <p:spPr>
          <a:xfrm>
            <a:off x="4274820" y="946205"/>
            <a:ext cx="4869180" cy="3246120"/>
          </a:xfrm>
          <a:prstGeom prst="rect">
            <a:avLst/>
          </a:prstGeom>
        </p:spPr>
      </p:pic>
    </p:spTree>
    <p:extLst>
      <p:ext uri="{BB962C8B-B14F-4D97-AF65-F5344CB8AC3E}">
        <p14:creationId xmlns:p14="http://schemas.microsoft.com/office/powerpoint/2010/main" val="1778027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73F2A3E0-2FAF-C118-AFD7-8AF8EADB71BE}"/>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DFC06DCA-9A9E-08BE-9D41-F5F6DAA634BD}"/>
              </a:ext>
            </a:extLst>
          </p:cNvPr>
          <p:cNvGrpSpPr/>
          <p:nvPr/>
        </p:nvGrpSpPr>
        <p:grpSpPr>
          <a:xfrm>
            <a:off x="0" y="2153639"/>
            <a:ext cx="9144000" cy="1036128"/>
            <a:chOff x="0" y="2893263"/>
            <a:chExt cx="12147746" cy="989957"/>
          </a:xfrm>
          <a:solidFill>
            <a:srgbClr val="00B0F0">
              <a:alpha val="14000"/>
            </a:srgbClr>
          </a:solidFill>
        </p:grpSpPr>
        <p:grpSp>
          <p:nvGrpSpPr>
            <p:cNvPr id="11" name="Group 10">
              <a:extLst>
                <a:ext uri="{FF2B5EF4-FFF2-40B4-BE49-F238E27FC236}">
                  <a16:creationId xmlns:a16="http://schemas.microsoft.com/office/drawing/2014/main" id="{CBC2E2B1-A2E6-5A2B-A961-3F00BA3F2E95}"/>
                </a:ext>
              </a:extLst>
            </p:cNvPr>
            <p:cNvGrpSpPr>
              <a:grpSpLocks noChangeAspect="1"/>
            </p:cNvGrpSpPr>
            <p:nvPr/>
          </p:nvGrpSpPr>
          <p:grpSpPr bwMode="auto">
            <a:xfrm>
              <a:off x="11231781" y="2893263"/>
              <a:ext cx="915965" cy="989957"/>
              <a:chOff x="3484" y="1775"/>
              <a:chExt cx="718" cy="776"/>
            </a:xfrm>
            <a:grpFill/>
          </p:grpSpPr>
          <p:sp>
            <p:nvSpPr>
              <p:cNvPr id="15" name="Rectangle 14">
                <a:extLst>
                  <a:ext uri="{FF2B5EF4-FFF2-40B4-BE49-F238E27FC236}">
                    <a16:creationId xmlns:a16="http://schemas.microsoft.com/office/drawing/2014/main" id="{429FCB13-AA18-D5AD-8696-79B2BBC93ED8}"/>
                  </a:ext>
                </a:extLst>
              </p:cNvPr>
              <p:cNvSpPr>
                <a:spLocks noChangeArrowheads="1"/>
              </p:cNvSpPr>
              <p:nvPr userDrawn="1"/>
            </p:nvSpPr>
            <p:spPr bwMode="auto">
              <a:xfrm>
                <a:off x="3484" y="1776"/>
                <a:ext cx="88" cy="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21">
                <a:extLst>
                  <a:ext uri="{FF2B5EF4-FFF2-40B4-BE49-F238E27FC236}">
                    <a16:creationId xmlns:a16="http://schemas.microsoft.com/office/drawing/2014/main" id="{54D0BCA2-B460-8838-163A-B8091EA07CC4}"/>
                  </a:ext>
                </a:extLst>
              </p:cNvPr>
              <p:cNvSpPr>
                <a:spLocks noEditPoints="1"/>
              </p:cNvSpPr>
              <p:nvPr userDrawn="1"/>
            </p:nvSpPr>
            <p:spPr bwMode="auto">
              <a:xfrm>
                <a:off x="3551" y="1775"/>
                <a:ext cx="651" cy="776"/>
              </a:xfrm>
              <a:custGeom>
                <a:avLst/>
                <a:gdLst>
                  <a:gd name="T0" fmla="*/ 95 w 2830"/>
                  <a:gd name="T1" fmla="*/ 4 h 3366"/>
                  <a:gd name="T2" fmla="*/ 892 w 2830"/>
                  <a:gd name="T3" fmla="*/ 720 h 3366"/>
                  <a:gd name="T4" fmla="*/ 892 w 2830"/>
                  <a:gd name="T5" fmla="*/ 151 h 3366"/>
                  <a:gd name="T6" fmla="*/ 892 w 2830"/>
                  <a:gd name="T7" fmla="*/ 0 h 3366"/>
                  <a:gd name="T8" fmla="*/ 1008 w 2830"/>
                  <a:gd name="T9" fmla="*/ 97 h 3366"/>
                  <a:gd name="T10" fmla="*/ 2768 w 2830"/>
                  <a:gd name="T11" fmla="*/ 1577 h 3366"/>
                  <a:gd name="T12" fmla="*/ 2830 w 2830"/>
                  <a:gd name="T13" fmla="*/ 1629 h 3366"/>
                  <a:gd name="T14" fmla="*/ 2770 w 2830"/>
                  <a:gd name="T15" fmla="*/ 1683 h 3366"/>
                  <a:gd name="T16" fmla="*/ 892 w 2830"/>
                  <a:gd name="T17" fmla="*/ 3366 h 3366"/>
                  <a:gd name="T18" fmla="*/ 892 w 2830"/>
                  <a:gd name="T19" fmla="*/ 3177 h 3366"/>
                  <a:gd name="T20" fmla="*/ 2616 w 2830"/>
                  <a:gd name="T21" fmla="*/ 1632 h 3366"/>
                  <a:gd name="T22" fmla="*/ 1033 w 2830"/>
                  <a:gd name="T23" fmla="*/ 302 h 3366"/>
                  <a:gd name="T24" fmla="*/ 1033 w 2830"/>
                  <a:gd name="T25" fmla="*/ 847 h 3366"/>
                  <a:gd name="T26" fmla="*/ 1847 w 2830"/>
                  <a:gd name="T27" fmla="*/ 1578 h 3366"/>
                  <a:gd name="T28" fmla="*/ 1905 w 2830"/>
                  <a:gd name="T29" fmla="*/ 1630 h 3366"/>
                  <a:gd name="T30" fmla="*/ 1847 w 2830"/>
                  <a:gd name="T31" fmla="*/ 1683 h 3366"/>
                  <a:gd name="T32" fmla="*/ 1010 w 2830"/>
                  <a:gd name="T33" fmla="*/ 2438 h 3366"/>
                  <a:gd name="T34" fmla="*/ 892 w 2830"/>
                  <a:gd name="T35" fmla="*/ 2545 h 3366"/>
                  <a:gd name="T36" fmla="*/ 892 w 2830"/>
                  <a:gd name="T37" fmla="*/ 2386 h 3366"/>
                  <a:gd name="T38" fmla="*/ 892 w 2830"/>
                  <a:gd name="T39" fmla="*/ 909 h 3366"/>
                  <a:gd name="T40" fmla="*/ 0 w 2830"/>
                  <a:gd name="T41" fmla="*/ 108 h 3366"/>
                  <a:gd name="T42" fmla="*/ 94 w 2830"/>
                  <a:gd name="T43" fmla="*/ 4 h 3366"/>
                  <a:gd name="T44" fmla="*/ 95 w 2830"/>
                  <a:gd name="T45" fmla="*/ 4 h 3366"/>
                  <a:gd name="T46" fmla="*/ 1695 w 2830"/>
                  <a:gd name="T47" fmla="*/ 1631 h 3366"/>
                  <a:gd name="T48" fmla="*/ 1033 w 2830"/>
                  <a:gd name="T49" fmla="*/ 1036 h 3366"/>
                  <a:gd name="T50" fmla="*/ 1033 w 2830"/>
                  <a:gd name="T51" fmla="*/ 2227 h 3366"/>
                  <a:gd name="T52" fmla="*/ 1695 w 2830"/>
                  <a:gd name="T53" fmla="*/ 1631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30" h="3366">
                    <a:moveTo>
                      <a:pt x="95" y="4"/>
                    </a:moveTo>
                    <a:lnTo>
                      <a:pt x="892" y="720"/>
                    </a:lnTo>
                    <a:lnTo>
                      <a:pt x="892" y="151"/>
                    </a:lnTo>
                    <a:lnTo>
                      <a:pt x="892" y="0"/>
                    </a:lnTo>
                    <a:lnTo>
                      <a:pt x="1008" y="97"/>
                    </a:lnTo>
                    <a:lnTo>
                      <a:pt x="2768" y="1577"/>
                    </a:lnTo>
                    <a:lnTo>
                      <a:pt x="2830" y="1629"/>
                    </a:lnTo>
                    <a:lnTo>
                      <a:pt x="2770" y="1683"/>
                    </a:lnTo>
                    <a:lnTo>
                      <a:pt x="892" y="3366"/>
                    </a:lnTo>
                    <a:lnTo>
                      <a:pt x="892" y="3177"/>
                    </a:lnTo>
                    <a:lnTo>
                      <a:pt x="2616" y="1632"/>
                    </a:lnTo>
                    <a:lnTo>
                      <a:pt x="1033" y="302"/>
                    </a:lnTo>
                    <a:lnTo>
                      <a:pt x="1033" y="847"/>
                    </a:lnTo>
                    <a:lnTo>
                      <a:pt x="1847" y="1578"/>
                    </a:lnTo>
                    <a:lnTo>
                      <a:pt x="1905" y="1630"/>
                    </a:lnTo>
                    <a:lnTo>
                      <a:pt x="1847" y="1683"/>
                    </a:lnTo>
                    <a:lnTo>
                      <a:pt x="1010" y="2438"/>
                    </a:lnTo>
                    <a:lnTo>
                      <a:pt x="892" y="2545"/>
                    </a:lnTo>
                    <a:lnTo>
                      <a:pt x="892" y="2386"/>
                    </a:lnTo>
                    <a:lnTo>
                      <a:pt x="892" y="909"/>
                    </a:lnTo>
                    <a:lnTo>
                      <a:pt x="0" y="108"/>
                    </a:lnTo>
                    <a:lnTo>
                      <a:pt x="94" y="4"/>
                    </a:lnTo>
                    <a:lnTo>
                      <a:pt x="95" y="4"/>
                    </a:lnTo>
                    <a:close/>
                    <a:moveTo>
                      <a:pt x="1695" y="1631"/>
                    </a:moveTo>
                    <a:lnTo>
                      <a:pt x="1033" y="1036"/>
                    </a:lnTo>
                    <a:lnTo>
                      <a:pt x="1033" y="2227"/>
                    </a:lnTo>
                    <a:lnTo>
                      <a:pt x="1695" y="163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2" name="Group 11">
              <a:extLst>
                <a:ext uri="{FF2B5EF4-FFF2-40B4-BE49-F238E27FC236}">
                  <a16:creationId xmlns:a16="http://schemas.microsoft.com/office/drawing/2014/main" id="{F7704EF9-4418-27AC-AF4D-784BFC58C0A3}"/>
                </a:ext>
              </a:extLst>
            </p:cNvPr>
            <p:cNvGrpSpPr/>
            <p:nvPr/>
          </p:nvGrpSpPr>
          <p:grpSpPr>
            <a:xfrm>
              <a:off x="0" y="2893263"/>
              <a:ext cx="915966" cy="989957"/>
              <a:chOff x="0" y="2829799"/>
              <a:chExt cx="1139826" cy="1231900"/>
            </a:xfrm>
            <a:grpFill/>
          </p:grpSpPr>
          <p:sp>
            <p:nvSpPr>
              <p:cNvPr id="13" name="Rectangle 12">
                <a:extLst>
                  <a:ext uri="{FF2B5EF4-FFF2-40B4-BE49-F238E27FC236}">
                    <a16:creationId xmlns:a16="http://schemas.microsoft.com/office/drawing/2014/main" id="{E5F9BC8C-DE40-3EB8-B3B2-E31CDC061AE1}"/>
                  </a:ext>
                </a:extLst>
              </p:cNvPr>
              <p:cNvSpPr>
                <a:spLocks noChangeArrowheads="1"/>
              </p:cNvSpPr>
              <p:nvPr userDrawn="1"/>
            </p:nvSpPr>
            <p:spPr bwMode="auto">
              <a:xfrm>
                <a:off x="0" y="2831387"/>
                <a:ext cx="139700" cy="1171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a:extLst>
                  <a:ext uri="{FF2B5EF4-FFF2-40B4-BE49-F238E27FC236}">
                    <a16:creationId xmlns:a16="http://schemas.microsoft.com/office/drawing/2014/main" id="{16723626-325E-2E6E-474F-4A9C46975ED4}"/>
                  </a:ext>
                </a:extLst>
              </p:cNvPr>
              <p:cNvSpPr>
                <a:spLocks noEditPoints="1"/>
              </p:cNvSpPr>
              <p:nvPr userDrawn="1"/>
            </p:nvSpPr>
            <p:spPr bwMode="auto">
              <a:xfrm>
                <a:off x="106363" y="2829799"/>
                <a:ext cx="1033463" cy="1231900"/>
              </a:xfrm>
              <a:custGeom>
                <a:avLst/>
                <a:gdLst>
                  <a:gd name="T0" fmla="*/ 95 w 2830"/>
                  <a:gd name="T1" fmla="*/ 4 h 3366"/>
                  <a:gd name="T2" fmla="*/ 892 w 2830"/>
                  <a:gd name="T3" fmla="*/ 720 h 3366"/>
                  <a:gd name="T4" fmla="*/ 892 w 2830"/>
                  <a:gd name="T5" fmla="*/ 151 h 3366"/>
                  <a:gd name="T6" fmla="*/ 892 w 2830"/>
                  <a:gd name="T7" fmla="*/ 0 h 3366"/>
                  <a:gd name="T8" fmla="*/ 1008 w 2830"/>
                  <a:gd name="T9" fmla="*/ 97 h 3366"/>
                  <a:gd name="T10" fmla="*/ 2768 w 2830"/>
                  <a:gd name="T11" fmla="*/ 1577 h 3366"/>
                  <a:gd name="T12" fmla="*/ 2830 w 2830"/>
                  <a:gd name="T13" fmla="*/ 1629 h 3366"/>
                  <a:gd name="T14" fmla="*/ 2770 w 2830"/>
                  <a:gd name="T15" fmla="*/ 1683 h 3366"/>
                  <a:gd name="T16" fmla="*/ 892 w 2830"/>
                  <a:gd name="T17" fmla="*/ 3366 h 3366"/>
                  <a:gd name="T18" fmla="*/ 892 w 2830"/>
                  <a:gd name="T19" fmla="*/ 3177 h 3366"/>
                  <a:gd name="T20" fmla="*/ 2616 w 2830"/>
                  <a:gd name="T21" fmla="*/ 1632 h 3366"/>
                  <a:gd name="T22" fmla="*/ 1033 w 2830"/>
                  <a:gd name="T23" fmla="*/ 302 h 3366"/>
                  <a:gd name="T24" fmla="*/ 1033 w 2830"/>
                  <a:gd name="T25" fmla="*/ 847 h 3366"/>
                  <a:gd name="T26" fmla="*/ 1847 w 2830"/>
                  <a:gd name="T27" fmla="*/ 1578 h 3366"/>
                  <a:gd name="T28" fmla="*/ 1905 w 2830"/>
                  <a:gd name="T29" fmla="*/ 1630 h 3366"/>
                  <a:gd name="T30" fmla="*/ 1847 w 2830"/>
                  <a:gd name="T31" fmla="*/ 1683 h 3366"/>
                  <a:gd name="T32" fmla="*/ 1010 w 2830"/>
                  <a:gd name="T33" fmla="*/ 2438 h 3366"/>
                  <a:gd name="T34" fmla="*/ 892 w 2830"/>
                  <a:gd name="T35" fmla="*/ 2545 h 3366"/>
                  <a:gd name="T36" fmla="*/ 892 w 2830"/>
                  <a:gd name="T37" fmla="*/ 2386 h 3366"/>
                  <a:gd name="T38" fmla="*/ 892 w 2830"/>
                  <a:gd name="T39" fmla="*/ 909 h 3366"/>
                  <a:gd name="T40" fmla="*/ 0 w 2830"/>
                  <a:gd name="T41" fmla="*/ 108 h 3366"/>
                  <a:gd name="T42" fmla="*/ 94 w 2830"/>
                  <a:gd name="T43" fmla="*/ 4 h 3366"/>
                  <a:gd name="T44" fmla="*/ 95 w 2830"/>
                  <a:gd name="T45" fmla="*/ 4 h 3366"/>
                  <a:gd name="T46" fmla="*/ 1695 w 2830"/>
                  <a:gd name="T47" fmla="*/ 1631 h 3366"/>
                  <a:gd name="T48" fmla="*/ 1033 w 2830"/>
                  <a:gd name="T49" fmla="*/ 1036 h 3366"/>
                  <a:gd name="T50" fmla="*/ 1033 w 2830"/>
                  <a:gd name="T51" fmla="*/ 2227 h 3366"/>
                  <a:gd name="T52" fmla="*/ 1695 w 2830"/>
                  <a:gd name="T53" fmla="*/ 1631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30" h="3366">
                    <a:moveTo>
                      <a:pt x="95" y="4"/>
                    </a:moveTo>
                    <a:lnTo>
                      <a:pt x="892" y="720"/>
                    </a:lnTo>
                    <a:lnTo>
                      <a:pt x="892" y="151"/>
                    </a:lnTo>
                    <a:lnTo>
                      <a:pt x="892" y="0"/>
                    </a:lnTo>
                    <a:lnTo>
                      <a:pt x="1008" y="97"/>
                    </a:lnTo>
                    <a:lnTo>
                      <a:pt x="2768" y="1577"/>
                    </a:lnTo>
                    <a:lnTo>
                      <a:pt x="2830" y="1629"/>
                    </a:lnTo>
                    <a:lnTo>
                      <a:pt x="2770" y="1683"/>
                    </a:lnTo>
                    <a:lnTo>
                      <a:pt x="892" y="3366"/>
                    </a:lnTo>
                    <a:lnTo>
                      <a:pt x="892" y="3177"/>
                    </a:lnTo>
                    <a:lnTo>
                      <a:pt x="2616" y="1632"/>
                    </a:lnTo>
                    <a:lnTo>
                      <a:pt x="1033" y="302"/>
                    </a:lnTo>
                    <a:lnTo>
                      <a:pt x="1033" y="847"/>
                    </a:lnTo>
                    <a:lnTo>
                      <a:pt x="1847" y="1578"/>
                    </a:lnTo>
                    <a:lnTo>
                      <a:pt x="1905" y="1630"/>
                    </a:lnTo>
                    <a:lnTo>
                      <a:pt x="1847" y="1683"/>
                    </a:lnTo>
                    <a:lnTo>
                      <a:pt x="1010" y="2438"/>
                    </a:lnTo>
                    <a:lnTo>
                      <a:pt x="892" y="2545"/>
                    </a:lnTo>
                    <a:lnTo>
                      <a:pt x="892" y="2386"/>
                    </a:lnTo>
                    <a:lnTo>
                      <a:pt x="892" y="909"/>
                    </a:lnTo>
                    <a:lnTo>
                      <a:pt x="0" y="108"/>
                    </a:lnTo>
                    <a:lnTo>
                      <a:pt x="94" y="4"/>
                    </a:lnTo>
                    <a:lnTo>
                      <a:pt x="95" y="4"/>
                    </a:lnTo>
                    <a:close/>
                    <a:moveTo>
                      <a:pt x="1695" y="1631"/>
                    </a:moveTo>
                    <a:lnTo>
                      <a:pt x="1033" y="1036"/>
                    </a:lnTo>
                    <a:lnTo>
                      <a:pt x="1033" y="2227"/>
                    </a:lnTo>
                    <a:lnTo>
                      <a:pt x="1695" y="163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18" name="Picture 17">
            <a:extLst>
              <a:ext uri="{FF2B5EF4-FFF2-40B4-BE49-F238E27FC236}">
                <a16:creationId xmlns:a16="http://schemas.microsoft.com/office/drawing/2014/main" id="{74D76E45-4005-3244-3FBA-7A327DA8CFB9}"/>
              </a:ext>
            </a:extLst>
          </p:cNvPr>
          <p:cNvPicPr>
            <a:picLocks noChangeAspect="1"/>
          </p:cNvPicPr>
          <p:nvPr/>
        </p:nvPicPr>
        <p:blipFill>
          <a:blip r:embed="rId3"/>
          <a:stretch>
            <a:fillRect/>
          </a:stretch>
        </p:blipFill>
        <p:spPr>
          <a:xfrm>
            <a:off x="8240113" y="4636659"/>
            <a:ext cx="756968" cy="387165"/>
          </a:xfrm>
          <a:prstGeom prst="rect">
            <a:avLst/>
          </a:prstGeom>
          <a:noFill/>
        </p:spPr>
      </p:pic>
      <p:sp>
        <p:nvSpPr>
          <p:cNvPr id="2" name="Google Shape;86;p16">
            <a:extLst>
              <a:ext uri="{FF2B5EF4-FFF2-40B4-BE49-F238E27FC236}">
                <a16:creationId xmlns:a16="http://schemas.microsoft.com/office/drawing/2014/main" id="{006C4D8B-47F3-3E3C-FD39-8116AE2AE0A3}"/>
              </a:ext>
            </a:extLst>
          </p:cNvPr>
          <p:cNvSpPr txBox="1"/>
          <p:nvPr/>
        </p:nvSpPr>
        <p:spPr>
          <a:xfrm>
            <a:off x="101427" y="57758"/>
            <a:ext cx="6609600" cy="400079"/>
          </a:xfrm>
          <a:prstGeom prst="rect">
            <a:avLst/>
          </a:prstGeom>
          <a:noFill/>
          <a:ln>
            <a:noFill/>
          </a:ln>
        </p:spPr>
        <p:txBody>
          <a:bodyPr spcFirstLastPara="1" wrap="square" lIns="91425" tIns="91425" rIns="91425" bIns="91425" anchor="t" anchorCtr="0">
            <a:spAutoFit/>
          </a:bodyPr>
          <a:lstStyle/>
          <a:p>
            <a:r>
              <a:rPr lang="en-IN" b="1" dirty="0"/>
              <a:t>🛖 </a:t>
            </a:r>
            <a:r>
              <a:rPr lang="en-GB" b="1" dirty="0">
                <a:solidFill>
                  <a:schemeClr val="tx1"/>
                </a:solidFill>
                <a:latin typeface="+mj-lt"/>
                <a:ea typeface="Google Sans"/>
                <a:cs typeface="Google Sans"/>
                <a:sym typeface="Google Sans"/>
              </a:rPr>
              <a:t>Technical outline</a:t>
            </a:r>
            <a:endParaRPr b="1" dirty="0">
              <a:solidFill>
                <a:schemeClr val="tx1"/>
              </a:solidFill>
              <a:latin typeface="+mj-lt"/>
              <a:ea typeface="Google Sans"/>
              <a:cs typeface="Google Sans"/>
              <a:sym typeface="Google Sans"/>
            </a:endParaRPr>
          </a:p>
        </p:txBody>
      </p:sp>
      <p:sp>
        <p:nvSpPr>
          <p:cNvPr id="3" name="Google Shape;78;p15">
            <a:extLst>
              <a:ext uri="{FF2B5EF4-FFF2-40B4-BE49-F238E27FC236}">
                <a16:creationId xmlns:a16="http://schemas.microsoft.com/office/drawing/2014/main" id="{BEE89A5B-84EF-4AC1-912E-51010551ED33}"/>
              </a:ext>
            </a:extLst>
          </p:cNvPr>
          <p:cNvSpPr txBox="1"/>
          <p:nvPr/>
        </p:nvSpPr>
        <p:spPr>
          <a:xfrm>
            <a:off x="101427" y="352973"/>
            <a:ext cx="8978233" cy="4616618"/>
          </a:xfrm>
          <a:prstGeom prst="rect">
            <a:avLst/>
          </a:prstGeom>
          <a:noFill/>
          <a:ln>
            <a:noFill/>
          </a:ln>
        </p:spPr>
        <p:txBody>
          <a:bodyPr spcFirstLastPara="1" wrap="square" lIns="91425" tIns="91425" rIns="91425" bIns="91425" anchor="t" anchorCtr="0">
            <a:spAutoFit/>
          </a:bodyPr>
          <a:lstStyle/>
          <a:p>
            <a:r>
              <a:rPr lang="en-US" sz="1200" b="1" dirty="0">
                <a:solidFill>
                  <a:schemeClr val="tx1"/>
                </a:solidFill>
                <a:latin typeface="+mj-lt"/>
                <a:ea typeface="Google Sans"/>
                <a:cs typeface="Google Sans"/>
                <a:sym typeface="Google Sans"/>
              </a:rPr>
              <a:t>Technologies to be used in the solution: Web (ReactJS) &amp; Mobile – (iOS &amp; Android – Native or Cross )</a:t>
            </a:r>
          </a:p>
          <a:p>
            <a:endParaRPr lang="en-IN" sz="1200" b="1" dirty="0"/>
          </a:p>
          <a:p>
            <a:r>
              <a:rPr lang="en-IN" sz="1200" dirty="0"/>
              <a:t>This platform leverages several AI/ML components:</a:t>
            </a:r>
          </a:p>
          <a:p>
            <a:endParaRPr lang="en-IN" sz="1200" dirty="0"/>
          </a:p>
          <a:p>
            <a:r>
              <a:rPr lang="en-IN" sz="1200" b="1" dirty="0"/>
              <a:t>🌿 Machine Learning:</a:t>
            </a:r>
            <a:r>
              <a:rPr lang="en-IN" sz="1200" dirty="0"/>
              <a:t> Machine learning tailors suggestions to each </a:t>
            </a:r>
            <a:r>
              <a:rPr lang="en-IN" sz="1200" dirty="0" err="1"/>
              <a:t>traveler</a:t>
            </a:r>
            <a:r>
              <a:rPr lang="en-IN" sz="1200" dirty="0"/>
              <a:t>. Collaborative filtering and content-based algorithms match users with villages or experiences aligned to their profile . For example, if a visitor liked a tea plantation tour, the app might recommend an offbeat hill-village homestay known for gardens.</a:t>
            </a:r>
          </a:p>
          <a:p>
            <a:endParaRPr lang="en-IN" sz="1200" dirty="0"/>
          </a:p>
          <a:p>
            <a:r>
              <a:rPr lang="en-IN" sz="1200" b="1" dirty="0"/>
              <a:t>🌿 Natural Language Processing (NLP):</a:t>
            </a:r>
            <a:r>
              <a:rPr lang="en-IN" sz="1200" dirty="0"/>
              <a:t> AI understands queries and generates multilingual responses. It automatically translates host descriptions and user messages. Chatbots guide users through booking and can even do sentiment analysis on reviews (ensuring quality).  Real-time voice-to-voice translation lets tourists converse with locals, easing cultural exchange.</a:t>
            </a:r>
          </a:p>
          <a:p>
            <a:endParaRPr lang="en-IN" sz="1200" dirty="0"/>
          </a:p>
          <a:p>
            <a:r>
              <a:rPr lang="en-IN" sz="1200" b="1" dirty="0"/>
              <a:t>🌿 Computer Vision &amp; AR:</a:t>
            </a:r>
            <a:r>
              <a:rPr lang="en-IN" sz="1200" dirty="0"/>
              <a:t> On-device vision AI identifies landmarks or plant/animal species from photos, giving info on the spot. Combined with AR, it overlays annotations on real-time camera view: e.g. pointing at a mountain reveals its name and elevation. These immersive tools make learning active and fun.</a:t>
            </a:r>
          </a:p>
          <a:p>
            <a:endParaRPr lang="en-IN" sz="1200" dirty="0"/>
          </a:p>
          <a:p>
            <a:r>
              <a:rPr lang="en-IN" sz="1200" b="1" dirty="0"/>
              <a:t>🌿 Environmental Intelligence:</a:t>
            </a:r>
            <a:r>
              <a:rPr lang="en-IN" sz="1200" dirty="0"/>
              <a:t> Using sensor inputs and satellite data, AI models estimate a destination’s carrying capacity. It can warn if footfall exceeds sustainable limits. By tracking weather patterns, the app can pre-empt risks (monsoon flooding) and advise schedule changes.</a:t>
            </a:r>
          </a:p>
          <a:p>
            <a:endParaRPr lang="en-IN" sz="1200" dirty="0"/>
          </a:p>
          <a:p>
            <a:r>
              <a:rPr lang="en-IN" sz="1200" b="1" dirty="0"/>
              <a:t>🌿 Community-Sourced Intelligence:</a:t>
            </a:r>
            <a:r>
              <a:rPr lang="en-IN" sz="1200" dirty="0"/>
              <a:t> Locals contribute data on their schedules (festival dates, crop harvests). The AI learns patterns and alerts tourists to unique cultural experiences, ensuring traditions stay central to planning.</a:t>
            </a:r>
          </a:p>
          <a:p>
            <a:br>
              <a:rPr lang="en-IN" sz="1200" dirty="0"/>
            </a:br>
            <a:endParaRPr lang="en-US" sz="1200" dirty="0">
              <a:latin typeface="+mj-lt"/>
              <a:ea typeface="Google Sans"/>
              <a:cs typeface="Google Sans"/>
              <a:sym typeface="Google Sans"/>
            </a:endParaRPr>
          </a:p>
        </p:txBody>
      </p:sp>
    </p:spTree>
    <p:extLst>
      <p:ext uri="{BB962C8B-B14F-4D97-AF65-F5344CB8AC3E}">
        <p14:creationId xmlns:p14="http://schemas.microsoft.com/office/powerpoint/2010/main" val="182928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7878348C-8A08-D33F-E904-851306119AE5}"/>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0792FB89-3791-C980-EC6F-43E4FADAA4D4}"/>
              </a:ext>
            </a:extLst>
          </p:cNvPr>
          <p:cNvPicPr>
            <a:picLocks noGrp="1" noRot="1" noChangeAspect="1" noMove="1" noResize="1" noEditPoints="1" noAdjustHandles="1" noChangeArrowheads="1" noChangeShapeType="1" noCrop="1"/>
          </p:cNvPicPr>
          <p:nvPr/>
        </p:nvPicPr>
        <p:blipFill>
          <a:blip r:embed="rId3"/>
          <a:stretch>
            <a:fillRect/>
          </a:stretch>
        </p:blipFill>
        <p:spPr>
          <a:xfrm>
            <a:off x="8240113" y="4636659"/>
            <a:ext cx="756968" cy="387165"/>
          </a:xfrm>
          <a:prstGeom prst="rect">
            <a:avLst/>
          </a:prstGeom>
          <a:noFill/>
        </p:spPr>
      </p:pic>
      <p:grpSp>
        <p:nvGrpSpPr>
          <p:cNvPr id="10" name="Group 9">
            <a:extLst>
              <a:ext uri="{FF2B5EF4-FFF2-40B4-BE49-F238E27FC236}">
                <a16:creationId xmlns:a16="http://schemas.microsoft.com/office/drawing/2014/main" id="{098AE7A4-865F-6388-F9A8-B0E6C3E5410A}"/>
              </a:ext>
            </a:extLst>
          </p:cNvPr>
          <p:cNvGrpSpPr>
            <a:grpSpLocks noGrp="1" noUngrp="1" noRot="1" noMove="1" noResize="1"/>
          </p:cNvGrpSpPr>
          <p:nvPr/>
        </p:nvGrpSpPr>
        <p:grpSpPr>
          <a:xfrm>
            <a:off x="0" y="2153639"/>
            <a:ext cx="9144000" cy="1036128"/>
            <a:chOff x="0" y="2893263"/>
            <a:chExt cx="12147746" cy="989957"/>
          </a:xfrm>
          <a:solidFill>
            <a:srgbClr val="00B0F0">
              <a:alpha val="14000"/>
            </a:srgbClr>
          </a:solidFill>
        </p:grpSpPr>
        <p:grpSp>
          <p:nvGrpSpPr>
            <p:cNvPr id="11" name="Group 10">
              <a:extLst>
                <a:ext uri="{FF2B5EF4-FFF2-40B4-BE49-F238E27FC236}">
                  <a16:creationId xmlns:a16="http://schemas.microsoft.com/office/drawing/2014/main" id="{1C2A04E6-6B7D-F2EA-76C8-4B2EA56054E4}"/>
                </a:ext>
              </a:extLst>
            </p:cNvPr>
            <p:cNvGrpSpPr>
              <a:grpSpLocks noGrp="1" noUngrp="1" noRot="1" noChangeAspect="1" noMove="1" noResize="1"/>
            </p:cNvGrpSpPr>
            <p:nvPr/>
          </p:nvGrpSpPr>
          <p:grpSpPr bwMode="auto">
            <a:xfrm>
              <a:off x="11231781" y="2893263"/>
              <a:ext cx="915965" cy="989957"/>
              <a:chOff x="3484" y="1775"/>
              <a:chExt cx="718" cy="776"/>
            </a:xfrm>
            <a:grpFill/>
          </p:grpSpPr>
          <p:sp>
            <p:nvSpPr>
              <p:cNvPr id="15" name="Rectangle 14">
                <a:extLst>
                  <a:ext uri="{FF2B5EF4-FFF2-40B4-BE49-F238E27FC236}">
                    <a16:creationId xmlns:a16="http://schemas.microsoft.com/office/drawing/2014/main" id="{9249CF8C-54B8-7F3A-1E3F-81F5C466EA98}"/>
                  </a:ext>
                </a:extLst>
              </p:cNvPr>
              <p:cNvSpPr>
                <a:spLocks noGrp="1" noRot="1" noMove="1" noResize="1" noEditPoints="1" noAdjustHandles="1" noChangeArrowheads="1" noChangeShapeType="1"/>
              </p:cNvSpPr>
              <p:nvPr userDrawn="1"/>
            </p:nvSpPr>
            <p:spPr bwMode="auto">
              <a:xfrm>
                <a:off x="3484" y="1776"/>
                <a:ext cx="88" cy="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21">
                <a:extLst>
                  <a:ext uri="{FF2B5EF4-FFF2-40B4-BE49-F238E27FC236}">
                    <a16:creationId xmlns:a16="http://schemas.microsoft.com/office/drawing/2014/main" id="{A7933C5C-4B6B-7E0E-61B3-E99C452A32B2}"/>
                  </a:ext>
                </a:extLst>
              </p:cNvPr>
              <p:cNvSpPr>
                <a:spLocks noGrp="1" noRot="1" noMove="1" noResize="1" noEditPoints="1" noAdjustHandles="1" noChangeArrowheads="1" noChangeShapeType="1"/>
              </p:cNvSpPr>
              <p:nvPr userDrawn="1"/>
            </p:nvSpPr>
            <p:spPr bwMode="auto">
              <a:xfrm>
                <a:off x="3551" y="1775"/>
                <a:ext cx="651" cy="776"/>
              </a:xfrm>
              <a:custGeom>
                <a:avLst/>
                <a:gdLst>
                  <a:gd name="T0" fmla="*/ 95 w 2830"/>
                  <a:gd name="T1" fmla="*/ 4 h 3366"/>
                  <a:gd name="T2" fmla="*/ 892 w 2830"/>
                  <a:gd name="T3" fmla="*/ 720 h 3366"/>
                  <a:gd name="T4" fmla="*/ 892 w 2830"/>
                  <a:gd name="T5" fmla="*/ 151 h 3366"/>
                  <a:gd name="T6" fmla="*/ 892 w 2830"/>
                  <a:gd name="T7" fmla="*/ 0 h 3366"/>
                  <a:gd name="T8" fmla="*/ 1008 w 2830"/>
                  <a:gd name="T9" fmla="*/ 97 h 3366"/>
                  <a:gd name="T10" fmla="*/ 2768 w 2830"/>
                  <a:gd name="T11" fmla="*/ 1577 h 3366"/>
                  <a:gd name="T12" fmla="*/ 2830 w 2830"/>
                  <a:gd name="T13" fmla="*/ 1629 h 3366"/>
                  <a:gd name="T14" fmla="*/ 2770 w 2830"/>
                  <a:gd name="T15" fmla="*/ 1683 h 3366"/>
                  <a:gd name="T16" fmla="*/ 892 w 2830"/>
                  <a:gd name="T17" fmla="*/ 3366 h 3366"/>
                  <a:gd name="T18" fmla="*/ 892 w 2830"/>
                  <a:gd name="T19" fmla="*/ 3177 h 3366"/>
                  <a:gd name="T20" fmla="*/ 2616 w 2830"/>
                  <a:gd name="T21" fmla="*/ 1632 h 3366"/>
                  <a:gd name="T22" fmla="*/ 1033 w 2830"/>
                  <a:gd name="T23" fmla="*/ 302 h 3366"/>
                  <a:gd name="T24" fmla="*/ 1033 w 2830"/>
                  <a:gd name="T25" fmla="*/ 847 h 3366"/>
                  <a:gd name="T26" fmla="*/ 1847 w 2830"/>
                  <a:gd name="T27" fmla="*/ 1578 h 3366"/>
                  <a:gd name="T28" fmla="*/ 1905 w 2830"/>
                  <a:gd name="T29" fmla="*/ 1630 h 3366"/>
                  <a:gd name="T30" fmla="*/ 1847 w 2830"/>
                  <a:gd name="T31" fmla="*/ 1683 h 3366"/>
                  <a:gd name="T32" fmla="*/ 1010 w 2830"/>
                  <a:gd name="T33" fmla="*/ 2438 h 3366"/>
                  <a:gd name="T34" fmla="*/ 892 w 2830"/>
                  <a:gd name="T35" fmla="*/ 2545 h 3366"/>
                  <a:gd name="T36" fmla="*/ 892 w 2830"/>
                  <a:gd name="T37" fmla="*/ 2386 h 3366"/>
                  <a:gd name="T38" fmla="*/ 892 w 2830"/>
                  <a:gd name="T39" fmla="*/ 909 h 3366"/>
                  <a:gd name="T40" fmla="*/ 0 w 2830"/>
                  <a:gd name="T41" fmla="*/ 108 h 3366"/>
                  <a:gd name="T42" fmla="*/ 94 w 2830"/>
                  <a:gd name="T43" fmla="*/ 4 h 3366"/>
                  <a:gd name="T44" fmla="*/ 95 w 2830"/>
                  <a:gd name="T45" fmla="*/ 4 h 3366"/>
                  <a:gd name="T46" fmla="*/ 1695 w 2830"/>
                  <a:gd name="T47" fmla="*/ 1631 h 3366"/>
                  <a:gd name="T48" fmla="*/ 1033 w 2830"/>
                  <a:gd name="T49" fmla="*/ 1036 h 3366"/>
                  <a:gd name="T50" fmla="*/ 1033 w 2830"/>
                  <a:gd name="T51" fmla="*/ 2227 h 3366"/>
                  <a:gd name="T52" fmla="*/ 1695 w 2830"/>
                  <a:gd name="T53" fmla="*/ 1631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30" h="3366">
                    <a:moveTo>
                      <a:pt x="95" y="4"/>
                    </a:moveTo>
                    <a:lnTo>
                      <a:pt x="892" y="720"/>
                    </a:lnTo>
                    <a:lnTo>
                      <a:pt x="892" y="151"/>
                    </a:lnTo>
                    <a:lnTo>
                      <a:pt x="892" y="0"/>
                    </a:lnTo>
                    <a:lnTo>
                      <a:pt x="1008" y="97"/>
                    </a:lnTo>
                    <a:lnTo>
                      <a:pt x="2768" y="1577"/>
                    </a:lnTo>
                    <a:lnTo>
                      <a:pt x="2830" y="1629"/>
                    </a:lnTo>
                    <a:lnTo>
                      <a:pt x="2770" y="1683"/>
                    </a:lnTo>
                    <a:lnTo>
                      <a:pt x="892" y="3366"/>
                    </a:lnTo>
                    <a:lnTo>
                      <a:pt x="892" y="3177"/>
                    </a:lnTo>
                    <a:lnTo>
                      <a:pt x="2616" y="1632"/>
                    </a:lnTo>
                    <a:lnTo>
                      <a:pt x="1033" y="302"/>
                    </a:lnTo>
                    <a:lnTo>
                      <a:pt x="1033" y="847"/>
                    </a:lnTo>
                    <a:lnTo>
                      <a:pt x="1847" y="1578"/>
                    </a:lnTo>
                    <a:lnTo>
                      <a:pt x="1905" y="1630"/>
                    </a:lnTo>
                    <a:lnTo>
                      <a:pt x="1847" y="1683"/>
                    </a:lnTo>
                    <a:lnTo>
                      <a:pt x="1010" y="2438"/>
                    </a:lnTo>
                    <a:lnTo>
                      <a:pt x="892" y="2545"/>
                    </a:lnTo>
                    <a:lnTo>
                      <a:pt x="892" y="2386"/>
                    </a:lnTo>
                    <a:lnTo>
                      <a:pt x="892" y="909"/>
                    </a:lnTo>
                    <a:lnTo>
                      <a:pt x="0" y="108"/>
                    </a:lnTo>
                    <a:lnTo>
                      <a:pt x="94" y="4"/>
                    </a:lnTo>
                    <a:lnTo>
                      <a:pt x="95" y="4"/>
                    </a:lnTo>
                    <a:close/>
                    <a:moveTo>
                      <a:pt x="1695" y="1631"/>
                    </a:moveTo>
                    <a:lnTo>
                      <a:pt x="1033" y="1036"/>
                    </a:lnTo>
                    <a:lnTo>
                      <a:pt x="1033" y="2227"/>
                    </a:lnTo>
                    <a:lnTo>
                      <a:pt x="1695" y="163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2" name="Group 11">
              <a:extLst>
                <a:ext uri="{FF2B5EF4-FFF2-40B4-BE49-F238E27FC236}">
                  <a16:creationId xmlns:a16="http://schemas.microsoft.com/office/drawing/2014/main" id="{4AF170D6-C328-4D80-F6AA-064CEB61F8C0}"/>
                </a:ext>
              </a:extLst>
            </p:cNvPr>
            <p:cNvGrpSpPr>
              <a:grpSpLocks noGrp="1" noUngrp="1" noRot="1" noMove="1" noResize="1"/>
            </p:cNvGrpSpPr>
            <p:nvPr/>
          </p:nvGrpSpPr>
          <p:grpSpPr>
            <a:xfrm>
              <a:off x="0" y="2893263"/>
              <a:ext cx="915966" cy="989957"/>
              <a:chOff x="0" y="2829799"/>
              <a:chExt cx="1139826" cy="1231900"/>
            </a:xfrm>
            <a:grpFill/>
          </p:grpSpPr>
          <p:sp>
            <p:nvSpPr>
              <p:cNvPr id="13" name="Rectangle 12">
                <a:extLst>
                  <a:ext uri="{FF2B5EF4-FFF2-40B4-BE49-F238E27FC236}">
                    <a16:creationId xmlns:a16="http://schemas.microsoft.com/office/drawing/2014/main" id="{13F2FF9C-78DF-6860-6CAB-254CF3561E82}"/>
                  </a:ext>
                </a:extLst>
              </p:cNvPr>
              <p:cNvSpPr>
                <a:spLocks noGrp="1" noRot="1" noMove="1" noResize="1" noEditPoints="1" noAdjustHandles="1" noChangeArrowheads="1" noChangeShapeType="1"/>
              </p:cNvSpPr>
              <p:nvPr userDrawn="1"/>
            </p:nvSpPr>
            <p:spPr bwMode="auto">
              <a:xfrm>
                <a:off x="0" y="2831387"/>
                <a:ext cx="139700" cy="1171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a:extLst>
                  <a:ext uri="{FF2B5EF4-FFF2-40B4-BE49-F238E27FC236}">
                    <a16:creationId xmlns:a16="http://schemas.microsoft.com/office/drawing/2014/main" id="{E008C21A-03A3-ADFE-3922-64E75B8852E9}"/>
                  </a:ext>
                </a:extLst>
              </p:cNvPr>
              <p:cNvSpPr>
                <a:spLocks noGrp="1" noRot="1" noMove="1" noResize="1" noEditPoints="1" noAdjustHandles="1" noChangeArrowheads="1" noChangeShapeType="1"/>
              </p:cNvSpPr>
              <p:nvPr userDrawn="1"/>
            </p:nvSpPr>
            <p:spPr bwMode="auto">
              <a:xfrm>
                <a:off x="106363" y="2829799"/>
                <a:ext cx="1033463" cy="1231900"/>
              </a:xfrm>
              <a:custGeom>
                <a:avLst/>
                <a:gdLst>
                  <a:gd name="T0" fmla="*/ 95 w 2830"/>
                  <a:gd name="T1" fmla="*/ 4 h 3366"/>
                  <a:gd name="T2" fmla="*/ 892 w 2830"/>
                  <a:gd name="T3" fmla="*/ 720 h 3366"/>
                  <a:gd name="T4" fmla="*/ 892 w 2830"/>
                  <a:gd name="T5" fmla="*/ 151 h 3366"/>
                  <a:gd name="T6" fmla="*/ 892 w 2830"/>
                  <a:gd name="T7" fmla="*/ 0 h 3366"/>
                  <a:gd name="T8" fmla="*/ 1008 w 2830"/>
                  <a:gd name="T9" fmla="*/ 97 h 3366"/>
                  <a:gd name="T10" fmla="*/ 2768 w 2830"/>
                  <a:gd name="T11" fmla="*/ 1577 h 3366"/>
                  <a:gd name="T12" fmla="*/ 2830 w 2830"/>
                  <a:gd name="T13" fmla="*/ 1629 h 3366"/>
                  <a:gd name="T14" fmla="*/ 2770 w 2830"/>
                  <a:gd name="T15" fmla="*/ 1683 h 3366"/>
                  <a:gd name="T16" fmla="*/ 892 w 2830"/>
                  <a:gd name="T17" fmla="*/ 3366 h 3366"/>
                  <a:gd name="T18" fmla="*/ 892 w 2830"/>
                  <a:gd name="T19" fmla="*/ 3177 h 3366"/>
                  <a:gd name="T20" fmla="*/ 2616 w 2830"/>
                  <a:gd name="T21" fmla="*/ 1632 h 3366"/>
                  <a:gd name="T22" fmla="*/ 1033 w 2830"/>
                  <a:gd name="T23" fmla="*/ 302 h 3366"/>
                  <a:gd name="T24" fmla="*/ 1033 w 2830"/>
                  <a:gd name="T25" fmla="*/ 847 h 3366"/>
                  <a:gd name="T26" fmla="*/ 1847 w 2830"/>
                  <a:gd name="T27" fmla="*/ 1578 h 3366"/>
                  <a:gd name="T28" fmla="*/ 1905 w 2830"/>
                  <a:gd name="T29" fmla="*/ 1630 h 3366"/>
                  <a:gd name="T30" fmla="*/ 1847 w 2830"/>
                  <a:gd name="T31" fmla="*/ 1683 h 3366"/>
                  <a:gd name="T32" fmla="*/ 1010 w 2830"/>
                  <a:gd name="T33" fmla="*/ 2438 h 3366"/>
                  <a:gd name="T34" fmla="*/ 892 w 2830"/>
                  <a:gd name="T35" fmla="*/ 2545 h 3366"/>
                  <a:gd name="T36" fmla="*/ 892 w 2830"/>
                  <a:gd name="T37" fmla="*/ 2386 h 3366"/>
                  <a:gd name="T38" fmla="*/ 892 w 2830"/>
                  <a:gd name="T39" fmla="*/ 909 h 3366"/>
                  <a:gd name="T40" fmla="*/ 0 w 2830"/>
                  <a:gd name="T41" fmla="*/ 108 h 3366"/>
                  <a:gd name="T42" fmla="*/ 94 w 2830"/>
                  <a:gd name="T43" fmla="*/ 4 h 3366"/>
                  <a:gd name="T44" fmla="*/ 95 w 2830"/>
                  <a:gd name="T45" fmla="*/ 4 h 3366"/>
                  <a:gd name="T46" fmla="*/ 1695 w 2830"/>
                  <a:gd name="T47" fmla="*/ 1631 h 3366"/>
                  <a:gd name="T48" fmla="*/ 1033 w 2830"/>
                  <a:gd name="T49" fmla="*/ 1036 h 3366"/>
                  <a:gd name="T50" fmla="*/ 1033 w 2830"/>
                  <a:gd name="T51" fmla="*/ 2227 h 3366"/>
                  <a:gd name="T52" fmla="*/ 1695 w 2830"/>
                  <a:gd name="T53" fmla="*/ 1631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30" h="3366">
                    <a:moveTo>
                      <a:pt x="95" y="4"/>
                    </a:moveTo>
                    <a:lnTo>
                      <a:pt x="892" y="720"/>
                    </a:lnTo>
                    <a:lnTo>
                      <a:pt x="892" y="151"/>
                    </a:lnTo>
                    <a:lnTo>
                      <a:pt x="892" y="0"/>
                    </a:lnTo>
                    <a:lnTo>
                      <a:pt x="1008" y="97"/>
                    </a:lnTo>
                    <a:lnTo>
                      <a:pt x="2768" y="1577"/>
                    </a:lnTo>
                    <a:lnTo>
                      <a:pt x="2830" y="1629"/>
                    </a:lnTo>
                    <a:lnTo>
                      <a:pt x="2770" y="1683"/>
                    </a:lnTo>
                    <a:lnTo>
                      <a:pt x="892" y="3366"/>
                    </a:lnTo>
                    <a:lnTo>
                      <a:pt x="892" y="3177"/>
                    </a:lnTo>
                    <a:lnTo>
                      <a:pt x="2616" y="1632"/>
                    </a:lnTo>
                    <a:lnTo>
                      <a:pt x="1033" y="302"/>
                    </a:lnTo>
                    <a:lnTo>
                      <a:pt x="1033" y="847"/>
                    </a:lnTo>
                    <a:lnTo>
                      <a:pt x="1847" y="1578"/>
                    </a:lnTo>
                    <a:lnTo>
                      <a:pt x="1905" y="1630"/>
                    </a:lnTo>
                    <a:lnTo>
                      <a:pt x="1847" y="1683"/>
                    </a:lnTo>
                    <a:lnTo>
                      <a:pt x="1010" y="2438"/>
                    </a:lnTo>
                    <a:lnTo>
                      <a:pt x="892" y="2545"/>
                    </a:lnTo>
                    <a:lnTo>
                      <a:pt x="892" y="2386"/>
                    </a:lnTo>
                    <a:lnTo>
                      <a:pt x="892" y="909"/>
                    </a:lnTo>
                    <a:lnTo>
                      <a:pt x="0" y="108"/>
                    </a:lnTo>
                    <a:lnTo>
                      <a:pt x="94" y="4"/>
                    </a:lnTo>
                    <a:lnTo>
                      <a:pt x="95" y="4"/>
                    </a:lnTo>
                    <a:close/>
                    <a:moveTo>
                      <a:pt x="1695" y="1631"/>
                    </a:moveTo>
                    <a:lnTo>
                      <a:pt x="1033" y="1036"/>
                    </a:lnTo>
                    <a:lnTo>
                      <a:pt x="1033" y="2227"/>
                    </a:lnTo>
                    <a:lnTo>
                      <a:pt x="1695" y="163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Google Shape;118;p20">
            <a:extLst>
              <a:ext uri="{FF2B5EF4-FFF2-40B4-BE49-F238E27FC236}">
                <a16:creationId xmlns:a16="http://schemas.microsoft.com/office/drawing/2014/main" id="{D0459F9A-5BD7-201A-0973-770AED72DE13}"/>
              </a:ext>
            </a:extLst>
          </p:cNvPr>
          <p:cNvSpPr txBox="1"/>
          <p:nvPr/>
        </p:nvSpPr>
        <p:spPr>
          <a:xfrm>
            <a:off x="42251" y="183061"/>
            <a:ext cx="9101749" cy="815578"/>
          </a:xfrm>
          <a:prstGeom prst="rect">
            <a:avLst/>
          </a:prstGeom>
          <a:noFill/>
          <a:ln>
            <a:noFill/>
          </a:ln>
        </p:spPr>
        <p:txBody>
          <a:bodyPr spcFirstLastPara="1" wrap="square" lIns="91425" tIns="91425" rIns="91425" bIns="91425" anchor="t" anchorCtr="0">
            <a:spAutoFit/>
          </a:bodyPr>
          <a:lstStyle/>
          <a:p>
            <a:r>
              <a:rPr lang="en-IN" b="1" dirty="0"/>
              <a:t>🛖 </a:t>
            </a:r>
            <a:r>
              <a:rPr lang="en-GB" sz="1200" b="1" dirty="0">
                <a:solidFill>
                  <a:srgbClr val="434343"/>
                </a:solidFill>
                <a:latin typeface="+mj-lt"/>
                <a:ea typeface="Google Sans"/>
                <a:cs typeface="Google Sans"/>
                <a:sym typeface="Google Sans"/>
              </a:rPr>
              <a:t>We have already started working with the solution – Web Application – Home Sample Screenshot attached for reference ..</a:t>
            </a:r>
          </a:p>
          <a:p>
            <a:pPr marL="0" lvl="0" indent="0" algn="l" rtl="0">
              <a:spcBef>
                <a:spcPts val="0"/>
              </a:spcBef>
              <a:spcAft>
                <a:spcPts val="0"/>
              </a:spcAft>
              <a:buNone/>
            </a:pPr>
            <a:endParaRPr sz="1500" dirty="0">
              <a:latin typeface="+mj-lt"/>
              <a:ea typeface="Google Sans"/>
              <a:cs typeface="Google Sans"/>
              <a:sym typeface="Google Sans"/>
            </a:endParaRPr>
          </a:p>
        </p:txBody>
      </p:sp>
      <p:pic>
        <p:nvPicPr>
          <p:cNvPr id="5" name="Picture 4" descr="A screenshot of a computer&#10;&#10;AI-generated content may be incorrect.">
            <a:extLst>
              <a:ext uri="{FF2B5EF4-FFF2-40B4-BE49-F238E27FC236}">
                <a16:creationId xmlns:a16="http://schemas.microsoft.com/office/drawing/2014/main" id="{7ABDEF53-48D9-909C-E183-3CB5CD9B27B1}"/>
              </a:ext>
            </a:extLst>
          </p:cNvPr>
          <p:cNvPicPr>
            <a:picLocks noChangeAspect="1"/>
          </p:cNvPicPr>
          <p:nvPr/>
        </p:nvPicPr>
        <p:blipFill>
          <a:blip r:embed="rId4"/>
          <a:stretch>
            <a:fillRect/>
          </a:stretch>
        </p:blipFill>
        <p:spPr>
          <a:xfrm>
            <a:off x="438522" y="661252"/>
            <a:ext cx="8022958" cy="4168989"/>
          </a:xfrm>
          <a:prstGeom prst="rect">
            <a:avLst/>
          </a:prstGeom>
        </p:spPr>
      </p:pic>
    </p:spTree>
    <p:extLst>
      <p:ext uri="{BB962C8B-B14F-4D97-AF65-F5344CB8AC3E}">
        <p14:creationId xmlns:p14="http://schemas.microsoft.com/office/powerpoint/2010/main" val="59614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C80E2E05-D351-7F1C-7F6B-650DD3B57CAA}"/>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3BBD8F22-6FF4-232A-05E6-F367484A4613}"/>
              </a:ext>
            </a:extLst>
          </p:cNvPr>
          <p:cNvPicPr>
            <a:picLocks noGrp="1" noRot="1" noChangeAspect="1" noMove="1" noResize="1" noEditPoints="1" noAdjustHandles="1" noChangeArrowheads="1" noChangeShapeType="1" noCrop="1"/>
          </p:cNvPicPr>
          <p:nvPr/>
        </p:nvPicPr>
        <p:blipFill>
          <a:blip r:embed="rId3"/>
          <a:stretch>
            <a:fillRect/>
          </a:stretch>
        </p:blipFill>
        <p:spPr>
          <a:xfrm>
            <a:off x="8240113" y="4636659"/>
            <a:ext cx="756968" cy="387165"/>
          </a:xfrm>
          <a:prstGeom prst="rect">
            <a:avLst/>
          </a:prstGeom>
          <a:noFill/>
        </p:spPr>
      </p:pic>
      <p:grpSp>
        <p:nvGrpSpPr>
          <p:cNvPr id="10" name="Group 9">
            <a:extLst>
              <a:ext uri="{FF2B5EF4-FFF2-40B4-BE49-F238E27FC236}">
                <a16:creationId xmlns:a16="http://schemas.microsoft.com/office/drawing/2014/main" id="{25B46883-93CC-5B44-3A92-C2C2619D212F}"/>
              </a:ext>
            </a:extLst>
          </p:cNvPr>
          <p:cNvGrpSpPr>
            <a:grpSpLocks noGrp="1" noUngrp="1" noRot="1" noMove="1" noResize="1"/>
          </p:cNvGrpSpPr>
          <p:nvPr/>
        </p:nvGrpSpPr>
        <p:grpSpPr>
          <a:xfrm>
            <a:off x="0" y="2153639"/>
            <a:ext cx="9144000" cy="1036128"/>
            <a:chOff x="0" y="2893263"/>
            <a:chExt cx="12147746" cy="989957"/>
          </a:xfrm>
          <a:solidFill>
            <a:srgbClr val="00B0F0">
              <a:alpha val="14000"/>
            </a:srgbClr>
          </a:solidFill>
        </p:grpSpPr>
        <p:grpSp>
          <p:nvGrpSpPr>
            <p:cNvPr id="11" name="Group 10">
              <a:extLst>
                <a:ext uri="{FF2B5EF4-FFF2-40B4-BE49-F238E27FC236}">
                  <a16:creationId xmlns:a16="http://schemas.microsoft.com/office/drawing/2014/main" id="{1C2BC800-F651-C25C-89C5-B582633B9D84}"/>
                </a:ext>
              </a:extLst>
            </p:cNvPr>
            <p:cNvGrpSpPr>
              <a:grpSpLocks noGrp="1" noUngrp="1" noRot="1" noChangeAspect="1" noMove="1" noResize="1"/>
            </p:cNvGrpSpPr>
            <p:nvPr/>
          </p:nvGrpSpPr>
          <p:grpSpPr bwMode="auto">
            <a:xfrm>
              <a:off x="11231781" y="2893263"/>
              <a:ext cx="915965" cy="989957"/>
              <a:chOff x="3484" y="1775"/>
              <a:chExt cx="718" cy="776"/>
            </a:xfrm>
            <a:grpFill/>
          </p:grpSpPr>
          <p:sp>
            <p:nvSpPr>
              <p:cNvPr id="15" name="Rectangle 14">
                <a:extLst>
                  <a:ext uri="{FF2B5EF4-FFF2-40B4-BE49-F238E27FC236}">
                    <a16:creationId xmlns:a16="http://schemas.microsoft.com/office/drawing/2014/main" id="{1C0109BA-9E08-0F81-DF19-879ABF9BA0FF}"/>
                  </a:ext>
                </a:extLst>
              </p:cNvPr>
              <p:cNvSpPr>
                <a:spLocks noGrp="1" noRot="1" noMove="1" noResize="1" noEditPoints="1" noAdjustHandles="1" noChangeArrowheads="1" noChangeShapeType="1"/>
              </p:cNvSpPr>
              <p:nvPr userDrawn="1"/>
            </p:nvSpPr>
            <p:spPr bwMode="auto">
              <a:xfrm>
                <a:off x="3484" y="1776"/>
                <a:ext cx="88" cy="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21">
                <a:extLst>
                  <a:ext uri="{FF2B5EF4-FFF2-40B4-BE49-F238E27FC236}">
                    <a16:creationId xmlns:a16="http://schemas.microsoft.com/office/drawing/2014/main" id="{0314D0B5-904F-199A-E676-2A0D7875D66D}"/>
                  </a:ext>
                </a:extLst>
              </p:cNvPr>
              <p:cNvSpPr>
                <a:spLocks noGrp="1" noRot="1" noMove="1" noResize="1" noEditPoints="1" noAdjustHandles="1" noChangeArrowheads="1" noChangeShapeType="1"/>
              </p:cNvSpPr>
              <p:nvPr userDrawn="1"/>
            </p:nvSpPr>
            <p:spPr bwMode="auto">
              <a:xfrm>
                <a:off x="3551" y="1775"/>
                <a:ext cx="651" cy="776"/>
              </a:xfrm>
              <a:custGeom>
                <a:avLst/>
                <a:gdLst>
                  <a:gd name="T0" fmla="*/ 95 w 2830"/>
                  <a:gd name="T1" fmla="*/ 4 h 3366"/>
                  <a:gd name="T2" fmla="*/ 892 w 2830"/>
                  <a:gd name="T3" fmla="*/ 720 h 3366"/>
                  <a:gd name="T4" fmla="*/ 892 w 2830"/>
                  <a:gd name="T5" fmla="*/ 151 h 3366"/>
                  <a:gd name="T6" fmla="*/ 892 w 2830"/>
                  <a:gd name="T7" fmla="*/ 0 h 3366"/>
                  <a:gd name="T8" fmla="*/ 1008 w 2830"/>
                  <a:gd name="T9" fmla="*/ 97 h 3366"/>
                  <a:gd name="T10" fmla="*/ 2768 w 2830"/>
                  <a:gd name="T11" fmla="*/ 1577 h 3366"/>
                  <a:gd name="T12" fmla="*/ 2830 w 2830"/>
                  <a:gd name="T13" fmla="*/ 1629 h 3366"/>
                  <a:gd name="T14" fmla="*/ 2770 w 2830"/>
                  <a:gd name="T15" fmla="*/ 1683 h 3366"/>
                  <a:gd name="T16" fmla="*/ 892 w 2830"/>
                  <a:gd name="T17" fmla="*/ 3366 h 3366"/>
                  <a:gd name="T18" fmla="*/ 892 w 2830"/>
                  <a:gd name="T19" fmla="*/ 3177 h 3366"/>
                  <a:gd name="T20" fmla="*/ 2616 w 2830"/>
                  <a:gd name="T21" fmla="*/ 1632 h 3366"/>
                  <a:gd name="T22" fmla="*/ 1033 w 2830"/>
                  <a:gd name="T23" fmla="*/ 302 h 3366"/>
                  <a:gd name="T24" fmla="*/ 1033 w 2830"/>
                  <a:gd name="T25" fmla="*/ 847 h 3366"/>
                  <a:gd name="T26" fmla="*/ 1847 w 2830"/>
                  <a:gd name="T27" fmla="*/ 1578 h 3366"/>
                  <a:gd name="T28" fmla="*/ 1905 w 2830"/>
                  <a:gd name="T29" fmla="*/ 1630 h 3366"/>
                  <a:gd name="T30" fmla="*/ 1847 w 2830"/>
                  <a:gd name="T31" fmla="*/ 1683 h 3366"/>
                  <a:gd name="T32" fmla="*/ 1010 w 2830"/>
                  <a:gd name="T33" fmla="*/ 2438 h 3366"/>
                  <a:gd name="T34" fmla="*/ 892 w 2830"/>
                  <a:gd name="T35" fmla="*/ 2545 h 3366"/>
                  <a:gd name="T36" fmla="*/ 892 w 2830"/>
                  <a:gd name="T37" fmla="*/ 2386 h 3366"/>
                  <a:gd name="T38" fmla="*/ 892 w 2830"/>
                  <a:gd name="T39" fmla="*/ 909 h 3366"/>
                  <a:gd name="T40" fmla="*/ 0 w 2830"/>
                  <a:gd name="T41" fmla="*/ 108 h 3366"/>
                  <a:gd name="T42" fmla="*/ 94 w 2830"/>
                  <a:gd name="T43" fmla="*/ 4 h 3366"/>
                  <a:gd name="T44" fmla="*/ 95 w 2830"/>
                  <a:gd name="T45" fmla="*/ 4 h 3366"/>
                  <a:gd name="T46" fmla="*/ 1695 w 2830"/>
                  <a:gd name="T47" fmla="*/ 1631 h 3366"/>
                  <a:gd name="T48" fmla="*/ 1033 w 2830"/>
                  <a:gd name="T49" fmla="*/ 1036 h 3366"/>
                  <a:gd name="T50" fmla="*/ 1033 w 2830"/>
                  <a:gd name="T51" fmla="*/ 2227 h 3366"/>
                  <a:gd name="T52" fmla="*/ 1695 w 2830"/>
                  <a:gd name="T53" fmla="*/ 1631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30" h="3366">
                    <a:moveTo>
                      <a:pt x="95" y="4"/>
                    </a:moveTo>
                    <a:lnTo>
                      <a:pt x="892" y="720"/>
                    </a:lnTo>
                    <a:lnTo>
                      <a:pt x="892" y="151"/>
                    </a:lnTo>
                    <a:lnTo>
                      <a:pt x="892" y="0"/>
                    </a:lnTo>
                    <a:lnTo>
                      <a:pt x="1008" y="97"/>
                    </a:lnTo>
                    <a:lnTo>
                      <a:pt x="2768" y="1577"/>
                    </a:lnTo>
                    <a:lnTo>
                      <a:pt x="2830" y="1629"/>
                    </a:lnTo>
                    <a:lnTo>
                      <a:pt x="2770" y="1683"/>
                    </a:lnTo>
                    <a:lnTo>
                      <a:pt x="892" y="3366"/>
                    </a:lnTo>
                    <a:lnTo>
                      <a:pt x="892" y="3177"/>
                    </a:lnTo>
                    <a:lnTo>
                      <a:pt x="2616" y="1632"/>
                    </a:lnTo>
                    <a:lnTo>
                      <a:pt x="1033" y="302"/>
                    </a:lnTo>
                    <a:lnTo>
                      <a:pt x="1033" y="847"/>
                    </a:lnTo>
                    <a:lnTo>
                      <a:pt x="1847" y="1578"/>
                    </a:lnTo>
                    <a:lnTo>
                      <a:pt x="1905" y="1630"/>
                    </a:lnTo>
                    <a:lnTo>
                      <a:pt x="1847" y="1683"/>
                    </a:lnTo>
                    <a:lnTo>
                      <a:pt x="1010" y="2438"/>
                    </a:lnTo>
                    <a:lnTo>
                      <a:pt x="892" y="2545"/>
                    </a:lnTo>
                    <a:lnTo>
                      <a:pt x="892" y="2386"/>
                    </a:lnTo>
                    <a:lnTo>
                      <a:pt x="892" y="909"/>
                    </a:lnTo>
                    <a:lnTo>
                      <a:pt x="0" y="108"/>
                    </a:lnTo>
                    <a:lnTo>
                      <a:pt x="94" y="4"/>
                    </a:lnTo>
                    <a:lnTo>
                      <a:pt x="95" y="4"/>
                    </a:lnTo>
                    <a:close/>
                    <a:moveTo>
                      <a:pt x="1695" y="1631"/>
                    </a:moveTo>
                    <a:lnTo>
                      <a:pt x="1033" y="1036"/>
                    </a:lnTo>
                    <a:lnTo>
                      <a:pt x="1033" y="2227"/>
                    </a:lnTo>
                    <a:lnTo>
                      <a:pt x="1695" y="163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2" name="Group 11">
              <a:extLst>
                <a:ext uri="{FF2B5EF4-FFF2-40B4-BE49-F238E27FC236}">
                  <a16:creationId xmlns:a16="http://schemas.microsoft.com/office/drawing/2014/main" id="{D9B80A50-A3D5-08F5-66B1-9AA538620257}"/>
                </a:ext>
              </a:extLst>
            </p:cNvPr>
            <p:cNvGrpSpPr>
              <a:grpSpLocks noGrp="1" noUngrp="1" noRot="1" noMove="1" noResize="1"/>
            </p:cNvGrpSpPr>
            <p:nvPr/>
          </p:nvGrpSpPr>
          <p:grpSpPr>
            <a:xfrm>
              <a:off x="0" y="2893263"/>
              <a:ext cx="915966" cy="989957"/>
              <a:chOff x="0" y="2829799"/>
              <a:chExt cx="1139826" cy="1231900"/>
            </a:xfrm>
            <a:grpFill/>
          </p:grpSpPr>
          <p:sp>
            <p:nvSpPr>
              <p:cNvPr id="13" name="Rectangle 12">
                <a:extLst>
                  <a:ext uri="{FF2B5EF4-FFF2-40B4-BE49-F238E27FC236}">
                    <a16:creationId xmlns:a16="http://schemas.microsoft.com/office/drawing/2014/main" id="{903DEF1F-8CC5-8769-E1EF-73931FD3D494}"/>
                  </a:ext>
                </a:extLst>
              </p:cNvPr>
              <p:cNvSpPr>
                <a:spLocks noGrp="1" noRot="1" noMove="1" noResize="1" noEditPoints="1" noAdjustHandles="1" noChangeArrowheads="1" noChangeShapeType="1"/>
              </p:cNvSpPr>
              <p:nvPr userDrawn="1"/>
            </p:nvSpPr>
            <p:spPr bwMode="auto">
              <a:xfrm>
                <a:off x="0" y="2831387"/>
                <a:ext cx="139700" cy="1171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a:extLst>
                  <a:ext uri="{FF2B5EF4-FFF2-40B4-BE49-F238E27FC236}">
                    <a16:creationId xmlns:a16="http://schemas.microsoft.com/office/drawing/2014/main" id="{DF7FF42E-DC18-2609-8D5B-F776549072DC}"/>
                  </a:ext>
                </a:extLst>
              </p:cNvPr>
              <p:cNvSpPr>
                <a:spLocks noGrp="1" noRot="1" noMove="1" noResize="1" noEditPoints="1" noAdjustHandles="1" noChangeArrowheads="1" noChangeShapeType="1"/>
              </p:cNvSpPr>
              <p:nvPr userDrawn="1"/>
            </p:nvSpPr>
            <p:spPr bwMode="auto">
              <a:xfrm>
                <a:off x="106363" y="2829799"/>
                <a:ext cx="1033463" cy="1231900"/>
              </a:xfrm>
              <a:custGeom>
                <a:avLst/>
                <a:gdLst>
                  <a:gd name="T0" fmla="*/ 95 w 2830"/>
                  <a:gd name="T1" fmla="*/ 4 h 3366"/>
                  <a:gd name="T2" fmla="*/ 892 w 2830"/>
                  <a:gd name="T3" fmla="*/ 720 h 3366"/>
                  <a:gd name="T4" fmla="*/ 892 w 2830"/>
                  <a:gd name="T5" fmla="*/ 151 h 3366"/>
                  <a:gd name="T6" fmla="*/ 892 w 2830"/>
                  <a:gd name="T7" fmla="*/ 0 h 3366"/>
                  <a:gd name="T8" fmla="*/ 1008 w 2830"/>
                  <a:gd name="T9" fmla="*/ 97 h 3366"/>
                  <a:gd name="T10" fmla="*/ 2768 w 2830"/>
                  <a:gd name="T11" fmla="*/ 1577 h 3366"/>
                  <a:gd name="T12" fmla="*/ 2830 w 2830"/>
                  <a:gd name="T13" fmla="*/ 1629 h 3366"/>
                  <a:gd name="T14" fmla="*/ 2770 w 2830"/>
                  <a:gd name="T15" fmla="*/ 1683 h 3366"/>
                  <a:gd name="T16" fmla="*/ 892 w 2830"/>
                  <a:gd name="T17" fmla="*/ 3366 h 3366"/>
                  <a:gd name="T18" fmla="*/ 892 w 2830"/>
                  <a:gd name="T19" fmla="*/ 3177 h 3366"/>
                  <a:gd name="T20" fmla="*/ 2616 w 2830"/>
                  <a:gd name="T21" fmla="*/ 1632 h 3366"/>
                  <a:gd name="T22" fmla="*/ 1033 w 2830"/>
                  <a:gd name="T23" fmla="*/ 302 h 3366"/>
                  <a:gd name="T24" fmla="*/ 1033 w 2830"/>
                  <a:gd name="T25" fmla="*/ 847 h 3366"/>
                  <a:gd name="T26" fmla="*/ 1847 w 2830"/>
                  <a:gd name="T27" fmla="*/ 1578 h 3366"/>
                  <a:gd name="T28" fmla="*/ 1905 w 2830"/>
                  <a:gd name="T29" fmla="*/ 1630 h 3366"/>
                  <a:gd name="T30" fmla="*/ 1847 w 2830"/>
                  <a:gd name="T31" fmla="*/ 1683 h 3366"/>
                  <a:gd name="T32" fmla="*/ 1010 w 2830"/>
                  <a:gd name="T33" fmla="*/ 2438 h 3366"/>
                  <a:gd name="T34" fmla="*/ 892 w 2830"/>
                  <a:gd name="T35" fmla="*/ 2545 h 3366"/>
                  <a:gd name="T36" fmla="*/ 892 w 2830"/>
                  <a:gd name="T37" fmla="*/ 2386 h 3366"/>
                  <a:gd name="T38" fmla="*/ 892 w 2830"/>
                  <a:gd name="T39" fmla="*/ 909 h 3366"/>
                  <a:gd name="T40" fmla="*/ 0 w 2830"/>
                  <a:gd name="T41" fmla="*/ 108 h 3366"/>
                  <a:gd name="T42" fmla="*/ 94 w 2830"/>
                  <a:gd name="T43" fmla="*/ 4 h 3366"/>
                  <a:gd name="T44" fmla="*/ 95 w 2830"/>
                  <a:gd name="T45" fmla="*/ 4 h 3366"/>
                  <a:gd name="T46" fmla="*/ 1695 w 2830"/>
                  <a:gd name="T47" fmla="*/ 1631 h 3366"/>
                  <a:gd name="T48" fmla="*/ 1033 w 2830"/>
                  <a:gd name="T49" fmla="*/ 1036 h 3366"/>
                  <a:gd name="T50" fmla="*/ 1033 w 2830"/>
                  <a:gd name="T51" fmla="*/ 2227 h 3366"/>
                  <a:gd name="T52" fmla="*/ 1695 w 2830"/>
                  <a:gd name="T53" fmla="*/ 1631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30" h="3366">
                    <a:moveTo>
                      <a:pt x="95" y="4"/>
                    </a:moveTo>
                    <a:lnTo>
                      <a:pt x="892" y="720"/>
                    </a:lnTo>
                    <a:lnTo>
                      <a:pt x="892" y="151"/>
                    </a:lnTo>
                    <a:lnTo>
                      <a:pt x="892" y="0"/>
                    </a:lnTo>
                    <a:lnTo>
                      <a:pt x="1008" y="97"/>
                    </a:lnTo>
                    <a:lnTo>
                      <a:pt x="2768" y="1577"/>
                    </a:lnTo>
                    <a:lnTo>
                      <a:pt x="2830" y="1629"/>
                    </a:lnTo>
                    <a:lnTo>
                      <a:pt x="2770" y="1683"/>
                    </a:lnTo>
                    <a:lnTo>
                      <a:pt x="892" y="3366"/>
                    </a:lnTo>
                    <a:lnTo>
                      <a:pt x="892" y="3177"/>
                    </a:lnTo>
                    <a:lnTo>
                      <a:pt x="2616" y="1632"/>
                    </a:lnTo>
                    <a:lnTo>
                      <a:pt x="1033" y="302"/>
                    </a:lnTo>
                    <a:lnTo>
                      <a:pt x="1033" y="847"/>
                    </a:lnTo>
                    <a:lnTo>
                      <a:pt x="1847" y="1578"/>
                    </a:lnTo>
                    <a:lnTo>
                      <a:pt x="1905" y="1630"/>
                    </a:lnTo>
                    <a:lnTo>
                      <a:pt x="1847" y="1683"/>
                    </a:lnTo>
                    <a:lnTo>
                      <a:pt x="1010" y="2438"/>
                    </a:lnTo>
                    <a:lnTo>
                      <a:pt x="892" y="2545"/>
                    </a:lnTo>
                    <a:lnTo>
                      <a:pt x="892" y="2386"/>
                    </a:lnTo>
                    <a:lnTo>
                      <a:pt x="892" y="909"/>
                    </a:lnTo>
                    <a:lnTo>
                      <a:pt x="0" y="108"/>
                    </a:lnTo>
                    <a:lnTo>
                      <a:pt x="94" y="4"/>
                    </a:lnTo>
                    <a:lnTo>
                      <a:pt x="95" y="4"/>
                    </a:lnTo>
                    <a:close/>
                    <a:moveTo>
                      <a:pt x="1695" y="1631"/>
                    </a:moveTo>
                    <a:lnTo>
                      <a:pt x="1033" y="1036"/>
                    </a:lnTo>
                    <a:lnTo>
                      <a:pt x="1033" y="2227"/>
                    </a:lnTo>
                    <a:lnTo>
                      <a:pt x="1695" y="163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Google Shape;118;p20">
            <a:extLst>
              <a:ext uri="{FF2B5EF4-FFF2-40B4-BE49-F238E27FC236}">
                <a16:creationId xmlns:a16="http://schemas.microsoft.com/office/drawing/2014/main" id="{D83C9250-0EC5-E441-2A1C-74F9F92C7CF1}"/>
              </a:ext>
            </a:extLst>
          </p:cNvPr>
          <p:cNvSpPr txBox="1"/>
          <p:nvPr/>
        </p:nvSpPr>
        <p:spPr>
          <a:xfrm>
            <a:off x="42251" y="183061"/>
            <a:ext cx="8815501" cy="630912"/>
          </a:xfrm>
          <a:prstGeom prst="rect">
            <a:avLst/>
          </a:prstGeom>
          <a:noFill/>
          <a:ln>
            <a:noFill/>
          </a:ln>
        </p:spPr>
        <p:txBody>
          <a:bodyPr spcFirstLastPara="1" wrap="square" lIns="91425" tIns="91425" rIns="91425" bIns="91425" anchor="t" anchorCtr="0">
            <a:spAutoFit/>
          </a:bodyPr>
          <a:lstStyle/>
          <a:p>
            <a:r>
              <a:rPr lang="en-GB" sz="1200" b="1" dirty="0">
                <a:solidFill>
                  <a:srgbClr val="434343"/>
                </a:solidFill>
                <a:latin typeface="+mj-lt"/>
                <a:ea typeface="Google Sans"/>
                <a:cs typeface="Google Sans"/>
                <a:sym typeface="Google Sans"/>
              </a:rPr>
              <a:t> </a:t>
            </a:r>
            <a:r>
              <a:rPr lang="en-IN" b="1" dirty="0"/>
              <a:t>🛖 </a:t>
            </a:r>
            <a:r>
              <a:rPr lang="en-GB" sz="1200" b="1" dirty="0">
                <a:solidFill>
                  <a:srgbClr val="434343"/>
                </a:solidFill>
                <a:latin typeface="+mj-lt"/>
                <a:ea typeface="Google Sans"/>
                <a:cs typeface="Google Sans"/>
                <a:sym typeface="Google Sans"/>
              </a:rPr>
              <a:t>Solution development:  Screenshots of native iOS Mobile App</a:t>
            </a:r>
          </a:p>
          <a:p>
            <a:pPr marL="0" lvl="0" indent="0" algn="l" rtl="0">
              <a:spcBef>
                <a:spcPts val="0"/>
              </a:spcBef>
              <a:spcAft>
                <a:spcPts val="0"/>
              </a:spcAft>
              <a:buNone/>
            </a:pPr>
            <a:endParaRPr sz="1500" dirty="0">
              <a:latin typeface="+mj-lt"/>
              <a:ea typeface="Google Sans"/>
              <a:cs typeface="Google Sans"/>
              <a:sym typeface="Google Sans"/>
            </a:endParaRPr>
          </a:p>
        </p:txBody>
      </p:sp>
      <p:pic>
        <p:nvPicPr>
          <p:cNvPr id="4" name="Picture 3" descr="A screenshot of a smartphone&#10;&#10;AI-generated content may be incorrect.">
            <a:extLst>
              <a:ext uri="{FF2B5EF4-FFF2-40B4-BE49-F238E27FC236}">
                <a16:creationId xmlns:a16="http://schemas.microsoft.com/office/drawing/2014/main" id="{04AD1D57-8B3B-6F86-5D11-C66EA16B218B}"/>
              </a:ext>
            </a:extLst>
          </p:cNvPr>
          <p:cNvPicPr>
            <a:picLocks noChangeAspect="1"/>
          </p:cNvPicPr>
          <p:nvPr/>
        </p:nvPicPr>
        <p:blipFill>
          <a:blip r:embed="rId4"/>
          <a:stretch>
            <a:fillRect/>
          </a:stretch>
        </p:blipFill>
        <p:spPr>
          <a:xfrm>
            <a:off x="753815" y="752257"/>
            <a:ext cx="1863427" cy="3884402"/>
          </a:xfrm>
          <a:prstGeom prst="rect">
            <a:avLst/>
          </a:prstGeom>
        </p:spPr>
      </p:pic>
      <p:pic>
        <p:nvPicPr>
          <p:cNvPr id="7" name="Picture 6" descr="A screenshot of a phone&#10;&#10;AI-generated content may be incorrect.">
            <a:extLst>
              <a:ext uri="{FF2B5EF4-FFF2-40B4-BE49-F238E27FC236}">
                <a16:creationId xmlns:a16="http://schemas.microsoft.com/office/drawing/2014/main" id="{F66286CF-BD6C-71DA-813D-47FAFE61734D}"/>
              </a:ext>
            </a:extLst>
          </p:cNvPr>
          <p:cNvPicPr>
            <a:picLocks noChangeAspect="1"/>
          </p:cNvPicPr>
          <p:nvPr/>
        </p:nvPicPr>
        <p:blipFill>
          <a:blip r:embed="rId5"/>
          <a:stretch>
            <a:fillRect/>
          </a:stretch>
        </p:blipFill>
        <p:spPr>
          <a:xfrm>
            <a:off x="2617242" y="767726"/>
            <a:ext cx="1842250" cy="3853464"/>
          </a:xfrm>
          <a:prstGeom prst="rect">
            <a:avLst/>
          </a:prstGeom>
        </p:spPr>
      </p:pic>
      <p:pic>
        <p:nvPicPr>
          <p:cNvPr id="9" name="Picture 8" descr="A screenshot of a phone&#10;&#10;AI-generated content may be incorrect.">
            <a:extLst>
              <a:ext uri="{FF2B5EF4-FFF2-40B4-BE49-F238E27FC236}">
                <a16:creationId xmlns:a16="http://schemas.microsoft.com/office/drawing/2014/main" id="{B14949A5-8DD7-1AE6-3BEF-E5A8D4F203B2}"/>
              </a:ext>
            </a:extLst>
          </p:cNvPr>
          <p:cNvPicPr>
            <a:picLocks noChangeAspect="1"/>
          </p:cNvPicPr>
          <p:nvPr/>
        </p:nvPicPr>
        <p:blipFill>
          <a:blip r:embed="rId6"/>
          <a:stretch>
            <a:fillRect/>
          </a:stretch>
        </p:blipFill>
        <p:spPr>
          <a:xfrm>
            <a:off x="4459492" y="775461"/>
            <a:ext cx="1880166" cy="3853464"/>
          </a:xfrm>
          <a:prstGeom prst="rect">
            <a:avLst/>
          </a:prstGeom>
        </p:spPr>
      </p:pic>
      <p:pic>
        <p:nvPicPr>
          <p:cNvPr id="19" name="Picture 18" descr="A screenshot of a phone&#10;&#10;AI-generated content may be incorrect.">
            <a:extLst>
              <a:ext uri="{FF2B5EF4-FFF2-40B4-BE49-F238E27FC236}">
                <a16:creationId xmlns:a16="http://schemas.microsoft.com/office/drawing/2014/main" id="{891D8F37-3981-3C21-3DC4-980C0F1A04E4}"/>
              </a:ext>
            </a:extLst>
          </p:cNvPr>
          <p:cNvPicPr>
            <a:picLocks noChangeAspect="1"/>
          </p:cNvPicPr>
          <p:nvPr/>
        </p:nvPicPr>
        <p:blipFill>
          <a:blip r:embed="rId7"/>
          <a:stretch>
            <a:fillRect/>
          </a:stretch>
        </p:blipFill>
        <p:spPr>
          <a:xfrm>
            <a:off x="6339658" y="767726"/>
            <a:ext cx="1845949" cy="3861199"/>
          </a:xfrm>
          <a:prstGeom prst="rect">
            <a:avLst/>
          </a:prstGeom>
        </p:spPr>
      </p:pic>
    </p:spTree>
    <p:extLst>
      <p:ext uri="{BB962C8B-B14F-4D97-AF65-F5344CB8AC3E}">
        <p14:creationId xmlns:p14="http://schemas.microsoft.com/office/powerpoint/2010/main" val="5087101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fd8a196-24eb-41bb-9b22-e6a1875a70f5}" enabled="1" method="Privileged" siteId="{63ce7d59-2f3e-42cd-a8cc-be764cff5eb6}" removed="0"/>
</clbl:labelList>
</file>

<file path=docProps/app.xml><?xml version="1.0" encoding="utf-8"?>
<Properties xmlns="http://schemas.openxmlformats.org/officeDocument/2006/extended-properties" xmlns:vt="http://schemas.openxmlformats.org/officeDocument/2006/docPropsVTypes">
  <TotalTime>330</TotalTime>
  <Words>1774</Words>
  <Application>Microsoft Macintosh PowerPoint</Application>
  <PresentationFormat>On-screen Show (16:9)</PresentationFormat>
  <Paragraphs>68</Paragraphs>
  <Slides>13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Snell Roundhand</vt:lpstr>
      <vt:lpstr>Aptos</vt:lpstr>
      <vt:lpstr>Google Sans</vt:lpstr>
      <vt:lpstr>Arial</vt:lpstr>
      <vt:lpstr>Simple Light</vt:lpstr>
      <vt:lpstr>PowerPoint Presentation</vt:lpstr>
      <vt:lpstr>Team Details</vt:lpstr>
      <vt:lpstr>PowerPoint Presentation</vt:lpstr>
      <vt:lpstr>PowerPoint Presentation</vt:lpstr>
      <vt:lpstr>🌱 Equitable Revenue Sharing: Bookings trigger transparent revenue splits. A configurable rule might allocate, say, 80–90% of each payment to the host family or village development, and the remainder to app maintenance.   🌱 Community Marketplace: Beyond stays, the app doubles as a marketplace for local goods. Artisans can list handicrafts, handlooms, organic produce or cookery classes. AI matchmaking suggests items based on visitor interests (e.g. recommending bamboo crafts to a traveler who enjoyed a forest trek) . This raises demand for traditional products, preserving techniques and generating income.  The app can even connect tourists with farmers for a village lunch or organic farm tour, supporting sustainable agriculture .  🌱 Sustainability &amp; Conservation Tools: In-app sustainability badges rate accommodations on eco-credentials (solar power, rainwater use, waste management). The AI monitors environmental data (e.g. crowding, waste levels) and suggests optimal itineraries to minimize impact . Users earn rewards or discounts for low-carbon choices (walking tours, bicycle rentals, community tree-planting activities). Educational tips highlight local ecology and conservation rules, helping preserve fragile ecosystems. For instance, an image of a wildflower or bird (leveraging on-device vision AI) could trigger information on local flora, enriching awareness of biodiversity.  🌱 Cultural Preservation &amp; Storytelling: The app actively celebrates culture. It provides historical notes and folklore about each village site, promoting respect and understanding. AI-generated audio guides (in multiple languages) share local legends during tours. When visiting a tribal dance, traveler’s get background on its meaning and etiquette. The app also publicizes upcoming village events (festivals, fairs, craft expos) so visitors can participate. By making culture accessible but respected, the platform helps traditions stay vibrant.   🌱 Offline Capabilities: Recognizing rural connectivity gaps, the app caches key content (maps, booking receipts, guides) for offline use. Booking/payment sync when service returns. </vt:lpstr>
      <vt:lpstr>PowerPoint Presentation</vt:lpstr>
      <vt:lpstr>PowerPoint Presentation</vt:lpstr>
      <vt:lpstr>PowerPoint Presentation</vt:lpstr>
      <vt:lpstr>PowerPoint Presentation</vt:lpstr>
      <vt:lpstr>PowerPoint Presentation</vt:lpstr>
      <vt:lpstr>💰 Fair Share Wallet : Blockchain-based transparent payment system that auto-distributes tourism income fairly among hosts, guides, artisans, and community funds — reinforcing economic equity and trust.  🛖 Live Local Lens :AR-enabled cultural walkthroughs and audio guides created with local community members — allowing visitors to experience folk stories, rituals, and traditional knowledge through immersive storytelling.  📱 Offline First, Rural Ready : App architecture optimized for low-bandwidth rural areas using offline caching, progressive sync, and SMS-based booking support to ensure inclusivity in underserved regions.  🧶 Craft Match : A marketplace and booking platform for rural craft workshops and demos where artisans can list live sessions or pre-recorded tutorials — connecting culture preservation with skill-sharing tourism.  🌿 Eco-Impact Tracker : A dashboard that shows the sustainability score of each experience (based on energy use, waste, local sourcing) and offers eco-tips to tourists, while also gamifying green choices.  🧭 Local Trail Navigator: AI-powered nature trek planner that maps out eco-trails curated by villagers, offers GPS-guided treks, and identifies flora/fauna along the route with community-added insights.  🧑‍🤝‍🧑 Host Academy &amp; Co-creation Studio : An in-app tool that allows rural hosts and community members to co-create their listings, add photos/audio in their native language, and get AI help for writing tour descriptions and pricing. </vt:lpstr>
      <vt:lpstr>PowerPoint Presentation</vt:lpstr>
      <vt:lpstr>The End :– It’s just the beginning of new Tech era……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Ida D'souza</dc:creator>
  <cp:lastModifiedBy>Mohammed Azeem Azeez</cp:lastModifiedBy>
  <cp:revision>36</cp:revision>
  <dcterms:modified xsi:type="dcterms:W3CDTF">2025-07-12T08:58:01Z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2025-07-09T08:45:22Z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05c241e5-ac47-4e46-bc3f-2d47720c7b6c</vt:lpwstr>
  </property>
  <property fmtid="{D5CDD505-2E9C-101B-9397-08002B2CF9AE}" pid="8" name="MSIP_Label_a0819fa7-4367-4500-ba88-dd630d977609_ContentBits">
    <vt:lpwstr>0</vt:lpwstr>
  </property>
  <property fmtid="{D5CDD505-2E9C-101B-9397-08002B2CF9AE}" pid="9" name="MSIP_Label_a0819fa7-4367-4500-ba88-dd630d977609_Tag">
    <vt:lpwstr>50, 3, 0, 1</vt:lpwstr>
  </property>
</Properties>
</file>